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62" r:id="rId2"/>
    <p:sldId id="258" r:id="rId3"/>
    <p:sldId id="257" r:id="rId4"/>
    <p:sldId id="270" r:id="rId5"/>
    <p:sldId id="269" r:id="rId6"/>
    <p:sldId id="278" r:id="rId7"/>
    <p:sldId id="279" r:id="rId8"/>
    <p:sldId id="280" r:id="rId9"/>
    <p:sldId id="271" r:id="rId10"/>
    <p:sldId id="275" r:id="rId11"/>
    <p:sldId id="273" r:id="rId12"/>
    <p:sldId id="276" r:id="rId13"/>
    <p:sldId id="274" r:id="rId14"/>
    <p:sldId id="277" r:id="rId15"/>
    <p:sldId id="286" r:id="rId16"/>
    <p:sldId id="287" r:id="rId17"/>
    <p:sldId id="288" r:id="rId18"/>
    <p:sldId id="284" r:id="rId19"/>
    <p:sldId id="282" r:id="rId20"/>
    <p:sldId id="268" r:id="rId21"/>
    <p:sldId id="289" r:id="rId22"/>
    <p:sldId id="263" r:id="rId23"/>
    <p:sldId id="265" r:id="rId24"/>
    <p:sldId id="266" r:id="rId25"/>
    <p:sldId id="267" r:id="rId26"/>
    <p:sldId id="264" r:id="rId27"/>
    <p:sldId id="29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210"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Rikin:Downloads:mAEWing2_output"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alexandria.aoe.vt.edu\structures\Wei%20Zhao\PAAW\Model\FEM\mAEWing1\mAEWing1_FEM_V1\TEST%20DATA\MASS%20Prop\July17_rigid%20wing%20mas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alexandria.aoe.vt.edu\structures\Wei%20Zhao\PAAW\Model\FEM\mAEWing1\mAEWing1_FEM_V1\TEST%20DATA\MASS%20Prop\July17_rigid%20wing%20ma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spPr>
            <a:ln>
              <a:solidFill>
                <a:srgbClr val="800000"/>
              </a:solidFill>
            </a:ln>
          </c:spPr>
          <c:marker>
            <c:symbol val="none"/>
          </c:marker>
          <c:xVal>
            <c:numRef>
              <c:f>mAEWing2_output!$D$64:$D$149</c:f>
              <c:numCache>
                <c:formatCode>General</c:formatCode>
                <c:ptCount val="86"/>
                <c:pt idx="0">
                  <c:v>0.53400000000000003</c:v>
                </c:pt>
                <c:pt idx="1">
                  <c:v>1.6020000000000001</c:v>
                </c:pt>
                <c:pt idx="2">
                  <c:v>2.67</c:v>
                </c:pt>
                <c:pt idx="3">
                  <c:v>3.738</c:v>
                </c:pt>
                <c:pt idx="4">
                  <c:v>4.806</c:v>
                </c:pt>
                <c:pt idx="5">
                  <c:v>5.8739999999999997</c:v>
                </c:pt>
                <c:pt idx="6">
                  <c:v>6.9420000000000002</c:v>
                </c:pt>
                <c:pt idx="7">
                  <c:v>8.01</c:v>
                </c:pt>
                <c:pt idx="8">
                  <c:v>9.0779999999999994</c:v>
                </c:pt>
                <c:pt idx="9">
                  <c:v>10.146000000000001</c:v>
                </c:pt>
                <c:pt idx="10">
                  <c:v>11.17</c:v>
                </c:pt>
                <c:pt idx="11">
                  <c:v>12.15</c:v>
                </c:pt>
                <c:pt idx="12">
                  <c:v>13.13</c:v>
                </c:pt>
                <c:pt idx="13">
                  <c:v>14.11</c:v>
                </c:pt>
                <c:pt idx="14">
                  <c:v>15.09</c:v>
                </c:pt>
                <c:pt idx="15">
                  <c:v>16.07</c:v>
                </c:pt>
                <c:pt idx="16">
                  <c:v>17.05</c:v>
                </c:pt>
                <c:pt idx="17">
                  <c:v>18.03</c:v>
                </c:pt>
                <c:pt idx="18">
                  <c:v>19.010000000000002</c:v>
                </c:pt>
                <c:pt idx="19">
                  <c:v>19.989999999999998</c:v>
                </c:pt>
                <c:pt idx="20">
                  <c:v>20.9817</c:v>
                </c:pt>
                <c:pt idx="21">
                  <c:v>21.984999999999999</c:v>
                </c:pt>
                <c:pt idx="22">
                  <c:v>22.988299999999999</c:v>
                </c:pt>
                <c:pt idx="23">
                  <c:v>23.991700000000002</c:v>
                </c:pt>
                <c:pt idx="24">
                  <c:v>24.995000000000001</c:v>
                </c:pt>
                <c:pt idx="25">
                  <c:v>25.9983</c:v>
                </c:pt>
                <c:pt idx="26">
                  <c:v>27.0017</c:v>
                </c:pt>
                <c:pt idx="27">
                  <c:v>28.004999999999999</c:v>
                </c:pt>
                <c:pt idx="28">
                  <c:v>29.008299999999998</c:v>
                </c:pt>
                <c:pt idx="29">
                  <c:v>30.011700000000001</c:v>
                </c:pt>
                <c:pt idx="30">
                  <c:v>31.015000000000001</c:v>
                </c:pt>
                <c:pt idx="31">
                  <c:v>32.018300000000004</c:v>
                </c:pt>
                <c:pt idx="32">
                  <c:v>33.021700000000003</c:v>
                </c:pt>
                <c:pt idx="33">
                  <c:v>34.024999999999999</c:v>
                </c:pt>
                <c:pt idx="34">
                  <c:v>35.028300000000002</c:v>
                </c:pt>
                <c:pt idx="35">
                  <c:v>36.031700000000001</c:v>
                </c:pt>
                <c:pt idx="36">
                  <c:v>37.034999999999997</c:v>
                </c:pt>
                <c:pt idx="37">
                  <c:v>38.0383</c:v>
                </c:pt>
                <c:pt idx="38">
                  <c:v>39.041699999999999</c:v>
                </c:pt>
                <c:pt idx="39">
                  <c:v>40.045000000000002</c:v>
                </c:pt>
                <c:pt idx="40">
                  <c:v>41.048299999999998</c:v>
                </c:pt>
                <c:pt idx="41">
                  <c:v>42.051699999999997</c:v>
                </c:pt>
                <c:pt idx="42">
                  <c:v>43.055</c:v>
                </c:pt>
                <c:pt idx="43">
                  <c:v>44.058300000000003</c:v>
                </c:pt>
                <c:pt idx="44">
                  <c:v>45.061700000000002</c:v>
                </c:pt>
                <c:pt idx="45">
                  <c:v>46.064999999999998</c:v>
                </c:pt>
                <c:pt idx="46">
                  <c:v>47.068300000000001</c:v>
                </c:pt>
                <c:pt idx="47">
                  <c:v>48.0717</c:v>
                </c:pt>
                <c:pt idx="48">
                  <c:v>49.075000000000003</c:v>
                </c:pt>
                <c:pt idx="49">
                  <c:v>50.078299999999999</c:v>
                </c:pt>
                <c:pt idx="50">
                  <c:v>51.081699999999998</c:v>
                </c:pt>
                <c:pt idx="51">
                  <c:v>52.085000000000001</c:v>
                </c:pt>
                <c:pt idx="52">
                  <c:v>53.088299999999997</c:v>
                </c:pt>
                <c:pt idx="53">
                  <c:v>54.091700000000003</c:v>
                </c:pt>
                <c:pt idx="54">
                  <c:v>55.094999999999999</c:v>
                </c:pt>
                <c:pt idx="55">
                  <c:v>56.098300000000002</c:v>
                </c:pt>
                <c:pt idx="56">
                  <c:v>57.101700000000001</c:v>
                </c:pt>
                <c:pt idx="57">
                  <c:v>58.104999999999997</c:v>
                </c:pt>
                <c:pt idx="58">
                  <c:v>59.1083</c:v>
                </c:pt>
                <c:pt idx="59">
                  <c:v>60.111699999999999</c:v>
                </c:pt>
                <c:pt idx="60">
                  <c:v>61.115000000000002</c:v>
                </c:pt>
                <c:pt idx="61">
                  <c:v>62.118299999999998</c:v>
                </c:pt>
                <c:pt idx="62">
                  <c:v>63.121699999999997</c:v>
                </c:pt>
                <c:pt idx="63">
                  <c:v>64.125</c:v>
                </c:pt>
                <c:pt idx="64">
                  <c:v>65.128299999999996</c:v>
                </c:pt>
                <c:pt idx="65">
                  <c:v>66.131699999999995</c:v>
                </c:pt>
                <c:pt idx="66">
                  <c:v>67.135000000000005</c:v>
                </c:pt>
                <c:pt idx="67">
                  <c:v>68.138300000000001</c:v>
                </c:pt>
                <c:pt idx="68">
                  <c:v>69.1417</c:v>
                </c:pt>
                <c:pt idx="69">
                  <c:v>70.144999999999996</c:v>
                </c:pt>
                <c:pt idx="70">
                  <c:v>71.148300000000006</c:v>
                </c:pt>
                <c:pt idx="71">
                  <c:v>72.151700000000005</c:v>
                </c:pt>
                <c:pt idx="72">
                  <c:v>73.155000000000001</c:v>
                </c:pt>
                <c:pt idx="73">
                  <c:v>74.158299999999997</c:v>
                </c:pt>
                <c:pt idx="74">
                  <c:v>75.161699999999996</c:v>
                </c:pt>
                <c:pt idx="75">
                  <c:v>76.165000000000006</c:v>
                </c:pt>
                <c:pt idx="76">
                  <c:v>77.168300000000002</c:v>
                </c:pt>
                <c:pt idx="77">
                  <c:v>78.171700000000001</c:v>
                </c:pt>
                <c:pt idx="78">
                  <c:v>79.174999999999997</c:v>
                </c:pt>
                <c:pt idx="79">
                  <c:v>80.178299999999993</c:v>
                </c:pt>
                <c:pt idx="80">
                  <c:v>81.000799999999998</c:v>
                </c:pt>
                <c:pt idx="81">
                  <c:v>81.642499999999998</c:v>
                </c:pt>
                <c:pt idx="82">
                  <c:v>82.284199999999998</c:v>
                </c:pt>
                <c:pt idx="83">
                  <c:v>82.925799999999995</c:v>
                </c:pt>
                <c:pt idx="84">
                  <c:v>83.567499999999995</c:v>
                </c:pt>
                <c:pt idx="85">
                  <c:v>84.209199999999996</c:v>
                </c:pt>
              </c:numCache>
            </c:numRef>
          </c:xVal>
          <c:yVal>
            <c:numRef>
              <c:f>mAEWing2_output!$F$64:$F$149</c:f>
              <c:numCache>
                <c:formatCode>General</c:formatCode>
                <c:ptCount val="86"/>
                <c:pt idx="0">
                  <c:v>5.9900000000000002E-2</c:v>
                </c:pt>
                <c:pt idx="1">
                  <c:v>5.9900000000000002E-2</c:v>
                </c:pt>
                <c:pt idx="2">
                  <c:v>5.9700000000000003E-2</c:v>
                </c:pt>
                <c:pt idx="3">
                  <c:v>5.96E-2</c:v>
                </c:pt>
                <c:pt idx="4">
                  <c:v>5.9400000000000001E-2</c:v>
                </c:pt>
                <c:pt idx="5">
                  <c:v>5.9299999999999999E-2</c:v>
                </c:pt>
                <c:pt idx="6">
                  <c:v>5.91E-2</c:v>
                </c:pt>
                <c:pt idx="7">
                  <c:v>5.8900000000000001E-2</c:v>
                </c:pt>
                <c:pt idx="8">
                  <c:v>5.8700000000000002E-2</c:v>
                </c:pt>
                <c:pt idx="9">
                  <c:v>5.8700000000000002E-2</c:v>
                </c:pt>
                <c:pt idx="10">
                  <c:v>5.7500000000000002E-2</c:v>
                </c:pt>
                <c:pt idx="11">
                  <c:v>5.7500000000000002E-2</c:v>
                </c:pt>
                <c:pt idx="12">
                  <c:v>5.74E-2</c:v>
                </c:pt>
                <c:pt idx="13">
                  <c:v>5.7200000000000001E-2</c:v>
                </c:pt>
                <c:pt idx="14">
                  <c:v>5.7000000000000002E-2</c:v>
                </c:pt>
                <c:pt idx="15">
                  <c:v>5.67E-2</c:v>
                </c:pt>
                <c:pt idx="16">
                  <c:v>5.6500000000000002E-2</c:v>
                </c:pt>
                <c:pt idx="17">
                  <c:v>5.62E-2</c:v>
                </c:pt>
                <c:pt idx="18">
                  <c:v>5.5899999999999998E-2</c:v>
                </c:pt>
                <c:pt idx="19">
                  <c:v>5.5599999999999997E-2</c:v>
                </c:pt>
                <c:pt idx="20">
                  <c:v>5.5599999999999997E-2</c:v>
                </c:pt>
                <c:pt idx="21">
                  <c:v>5.5199999999999999E-2</c:v>
                </c:pt>
                <c:pt idx="22">
                  <c:v>5.4800000000000001E-2</c:v>
                </c:pt>
                <c:pt idx="23">
                  <c:v>5.45E-2</c:v>
                </c:pt>
                <c:pt idx="24">
                  <c:v>5.4199999999999998E-2</c:v>
                </c:pt>
                <c:pt idx="25">
                  <c:v>5.3800000000000001E-2</c:v>
                </c:pt>
                <c:pt idx="26">
                  <c:v>5.3400000000000003E-2</c:v>
                </c:pt>
                <c:pt idx="27">
                  <c:v>5.3100000000000001E-2</c:v>
                </c:pt>
                <c:pt idx="28">
                  <c:v>5.2699999999999997E-2</c:v>
                </c:pt>
                <c:pt idx="29">
                  <c:v>5.2299999999999999E-2</c:v>
                </c:pt>
                <c:pt idx="30">
                  <c:v>5.1900000000000002E-2</c:v>
                </c:pt>
                <c:pt idx="31">
                  <c:v>5.1499999999999997E-2</c:v>
                </c:pt>
                <c:pt idx="32">
                  <c:v>5.11E-2</c:v>
                </c:pt>
                <c:pt idx="33">
                  <c:v>5.0700000000000002E-2</c:v>
                </c:pt>
                <c:pt idx="34">
                  <c:v>5.0200000000000002E-2</c:v>
                </c:pt>
                <c:pt idx="35">
                  <c:v>4.9799999999999997E-2</c:v>
                </c:pt>
                <c:pt idx="36">
                  <c:v>4.9399999999999999E-2</c:v>
                </c:pt>
                <c:pt idx="37">
                  <c:v>4.8899999999999999E-2</c:v>
                </c:pt>
                <c:pt idx="38">
                  <c:v>4.8500000000000001E-2</c:v>
                </c:pt>
                <c:pt idx="39">
                  <c:v>4.8000000000000001E-2</c:v>
                </c:pt>
                <c:pt idx="40">
                  <c:v>4.7500000000000001E-2</c:v>
                </c:pt>
                <c:pt idx="41">
                  <c:v>4.7E-2</c:v>
                </c:pt>
                <c:pt idx="42">
                  <c:v>4.65E-2</c:v>
                </c:pt>
                <c:pt idx="43">
                  <c:v>4.6100000000000002E-2</c:v>
                </c:pt>
                <c:pt idx="44">
                  <c:v>4.5499999999999999E-2</c:v>
                </c:pt>
                <c:pt idx="45">
                  <c:v>4.4999999999999998E-2</c:v>
                </c:pt>
                <c:pt idx="46">
                  <c:v>4.4499999999999998E-2</c:v>
                </c:pt>
                <c:pt idx="47">
                  <c:v>4.3999999999999997E-2</c:v>
                </c:pt>
                <c:pt idx="48">
                  <c:v>4.3499999999999997E-2</c:v>
                </c:pt>
                <c:pt idx="49">
                  <c:v>4.2900000000000001E-2</c:v>
                </c:pt>
                <c:pt idx="50">
                  <c:v>4.24E-2</c:v>
                </c:pt>
                <c:pt idx="51">
                  <c:v>4.1799999999999997E-2</c:v>
                </c:pt>
                <c:pt idx="52">
                  <c:v>4.1300000000000003E-2</c:v>
                </c:pt>
                <c:pt idx="53">
                  <c:v>4.07E-2</c:v>
                </c:pt>
                <c:pt idx="54">
                  <c:v>4.02E-2</c:v>
                </c:pt>
                <c:pt idx="55">
                  <c:v>3.9600000000000003E-2</c:v>
                </c:pt>
                <c:pt idx="56">
                  <c:v>3.9E-2</c:v>
                </c:pt>
                <c:pt idx="57">
                  <c:v>3.8399999999999997E-2</c:v>
                </c:pt>
                <c:pt idx="58">
                  <c:v>3.78E-2</c:v>
                </c:pt>
                <c:pt idx="59">
                  <c:v>3.7199999999999997E-2</c:v>
                </c:pt>
                <c:pt idx="60">
                  <c:v>3.6600000000000001E-2</c:v>
                </c:pt>
                <c:pt idx="61">
                  <c:v>3.5999999999999997E-2</c:v>
                </c:pt>
                <c:pt idx="62">
                  <c:v>3.5400000000000001E-2</c:v>
                </c:pt>
                <c:pt idx="63">
                  <c:v>3.4799999999999998E-2</c:v>
                </c:pt>
                <c:pt idx="64">
                  <c:v>3.4200000000000001E-2</c:v>
                </c:pt>
                <c:pt idx="65">
                  <c:v>3.3599999999999998E-2</c:v>
                </c:pt>
                <c:pt idx="66">
                  <c:v>3.3000000000000002E-2</c:v>
                </c:pt>
                <c:pt idx="67">
                  <c:v>3.2300000000000002E-2</c:v>
                </c:pt>
                <c:pt idx="68">
                  <c:v>3.1699999999999999E-2</c:v>
                </c:pt>
                <c:pt idx="69">
                  <c:v>3.1099999999999999E-2</c:v>
                </c:pt>
                <c:pt idx="70">
                  <c:v>3.0499999999999999E-2</c:v>
                </c:pt>
                <c:pt idx="71">
                  <c:v>2.9899999999999999E-2</c:v>
                </c:pt>
                <c:pt idx="72">
                  <c:v>2.93E-2</c:v>
                </c:pt>
                <c:pt idx="73">
                  <c:v>2.87E-2</c:v>
                </c:pt>
                <c:pt idx="74">
                  <c:v>2.81E-2</c:v>
                </c:pt>
                <c:pt idx="75">
                  <c:v>2.76E-2</c:v>
                </c:pt>
                <c:pt idx="76">
                  <c:v>2.7099999999999999E-2</c:v>
                </c:pt>
                <c:pt idx="77">
                  <c:v>2.6700000000000002E-2</c:v>
                </c:pt>
                <c:pt idx="78">
                  <c:v>2.64E-2</c:v>
                </c:pt>
                <c:pt idx="79">
                  <c:v>2.6599999999999999E-2</c:v>
                </c:pt>
                <c:pt idx="80">
                  <c:v>2.4199999999999999E-2</c:v>
                </c:pt>
                <c:pt idx="81">
                  <c:v>2.46E-2</c:v>
                </c:pt>
                <c:pt idx="82">
                  <c:v>2.46E-2</c:v>
                </c:pt>
                <c:pt idx="83">
                  <c:v>2.46E-2</c:v>
                </c:pt>
                <c:pt idx="84">
                  <c:v>2.4500000000000001E-2</c:v>
                </c:pt>
                <c:pt idx="85">
                  <c:v>2.23E-2</c:v>
                </c:pt>
              </c:numCache>
            </c:numRef>
          </c:yVal>
          <c:smooth val="1"/>
        </c:ser>
        <c:dLbls>
          <c:showLegendKey val="0"/>
          <c:showVal val="0"/>
          <c:showCatName val="0"/>
          <c:showSerName val="0"/>
          <c:showPercent val="0"/>
          <c:showBubbleSize val="0"/>
        </c:dLbls>
        <c:axId val="180235264"/>
        <c:axId val="40718336"/>
      </c:scatterChart>
      <c:valAx>
        <c:axId val="180235264"/>
        <c:scaling>
          <c:orientation val="minMax"/>
        </c:scaling>
        <c:delete val="0"/>
        <c:axPos val="b"/>
        <c:title>
          <c:tx>
            <c:rich>
              <a:bodyPr/>
              <a:lstStyle/>
              <a:p>
                <a:pPr>
                  <a:defRPr sz="1400"/>
                </a:pPr>
                <a:r>
                  <a:rPr lang="en-US" sz="1400"/>
                  <a:t>Semi-Span</a:t>
                </a:r>
              </a:p>
            </c:rich>
          </c:tx>
          <c:layout/>
          <c:overlay val="0"/>
        </c:title>
        <c:numFmt formatCode="General" sourceLinked="1"/>
        <c:majorTickMark val="out"/>
        <c:minorTickMark val="none"/>
        <c:tickLblPos val="nextTo"/>
        <c:txPr>
          <a:bodyPr/>
          <a:lstStyle/>
          <a:p>
            <a:pPr>
              <a:defRPr sz="1200"/>
            </a:pPr>
            <a:endParaRPr lang="en-US"/>
          </a:p>
        </c:txPr>
        <c:crossAx val="40718336"/>
        <c:crosses val="autoZero"/>
        <c:crossBetween val="midCat"/>
      </c:valAx>
      <c:valAx>
        <c:axId val="40718336"/>
        <c:scaling>
          <c:orientation val="minMax"/>
        </c:scaling>
        <c:delete val="0"/>
        <c:axPos val="l"/>
        <c:majorGridlines/>
        <c:title>
          <c:tx>
            <c:rich>
              <a:bodyPr rot="-5400000" vert="horz"/>
              <a:lstStyle/>
              <a:p>
                <a:pPr>
                  <a:defRPr/>
                </a:pPr>
                <a:r>
                  <a:rPr lang="en-US" sz="1400"/>
                  <a:t>Span</a:t>
                </a:r>
                <a:r>
                  <a:rPr lang="en-US" sz="1400" baseline="0"/>
                  <a:t> Load Distribution </a:t>
                </a:r>
                <a:endParaRPr lang="en-US" sz="1400"/>
              </a:p>
            </c:rich>
          </c:tx>
          <c:layout/>
          <c:overlay val="0"/>
        </c:title>
        <c:numFmt formatCode="General" sourceLinked="1"/>
        <c:majorTickMark val="out"/>
        <c:minorTickMark val="none"/>
        <c:tickLblPos val="nextTo"/>
        <c:txPr>
          <a:bodyPr/>
          <a:lstStyle/>
          <a:p>
            <a:pPr>
              <a:defRPr sz="1200"/>
            </a:pPr>
            <a:endParaRPr lang="en-US"/>
          </a:p>
        </c:txPr>
        <c:crossAx val="180235264"/>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0.15182195975503063"/>
          <c:y val="5.1400554097404488E-2"/>
          <c:w val="0.68364698162729653"/>
          <c:h val="0.89719889180519097"/>
        </c:manualLayout>
      </c:layout>
      <c:scatterChart>
        <c:scatterStyle val="smoothMarker"/>
        <c:varyColors val="0"/>
        <c:ser>
          <c:idx val="0"/>
          <c:order val="0"/>
          <c:tx>
            <c:v>Cost function</c:v>
          </c:tx>
          <c:spPr>
            <a:ln>
              <a:solidFill>
                <a:srgbClr val="FF0000"/>
              </a:solidFill>
            </a:ln>
          </c:spPr>
          <c:marker>
            <c:spPr>
              <a:solidFill>
                <a:srgbClr val="FF0000"/>
              </a:solidFill>
              <a:ln>
                <a:solidFill>
                  <a:srgbClr val="FF0000"/>
                </a:solidFill>
              </a:ln>
            </c:spPr>
          </c:marker>
          <c:xVal>
            <c:numRef>
              <c:f>'left wing'!$B$63:$B$71</c:f>
              <c:numCache>
                <c:formatCode>General</c:formatCode>
                <c:ptCount val="9"/>
                <c:pt idx="0">
                  <c:v>0</c:v>
                </c:pt>
                <c:pt idx="1">
                  <c:v>1</c:v>
                </c:pt>
                <c:pt idx="2">
                  <c:v>2</c:v>
                </c:pt>
                <c:pt idx="3">
                  <c:v>3</c:v>
                </c:pt>
                <c:pt idx="4">
                  <c:v>4</c:v>
                </c:pt>
                <c:pt idx="5">
                  <c:v>5</c:v>
                </c:pt>
                <c:pt idx="6">
                  <c:v>6</c:v>
                </c:pt>
                <c:pt idx="7">
                  <c:v>7</c:v>
                </c:pt>
                <c:pt idx="8">
                  <c:v>8</c:v>
                </c:pt>
              </c:numCache>
            </c:numRef>
          </c:xVal>
          <c:yVal>
            <c:numRef>
              <c:f>'left wing'!$C$63:$C$71</c:f>
              <c:numCache>
                <c:formatCode>0.00E+00</c:formatCode>
                <c:ptCount val="9"/>
                <c:pt idx="0">
                  <c:v>0.18607399999999999</c:v>
                </c:pt>
                <c:pt idx="1">
                  <c:v>0.52184960000000002</c:v>
                </c:pt>
                <c:pt idx="2">
                  <c:v>9.3236159999999998E-2</c:v>
                </c:pt>
                <c:pt idx="3">
                  <c:v>6.2663789999999997E-2</c:v>
                </c:pt>
                <c:pt idx="4">
                  <c:v>3.9357490000000002E-2</c:v>
                </c:pt>
                <c:pt idx="5">
                  <c:v>1.5647009999999999E-2</c:v>
                </c:pt>
                <c:pt idx="6">
                  <c:v>1.332723E-5</c:v>
                </c:pt>
                <c:pt idx="7">
                  <c:v>9.6013519999999996E-6</c:v>
                </c:pt>
                <c:pt idx="8">
                  <c:v>9.6013519999999996E-6</c:v>
                </c:pt>
              </c:numCache>
            </c:numRef>
          </c:yVal>
          <c:smooth val="1"/>
        </c:ser>
        <c:dLbls>
          <c:showLegendKey val="0"/>
          <c:showVal val="0"/>
          <c:showCatName val="0"/>
          <c:showSerName val="0"/>
          <c:showPercent val="0"/>
          <c:showBubbleSize val="0"/>
        </c:dLbls>
        <c:axId val="40877440"/>
        <c:axId val="41813504"/>
      </c:scatterChart>
      <c:scatterChart>
        <c:scatterStyle val="smoothMarker"/>
        <c:varyColors val="0"/>
        <c:ser>
          <c:idx val="1"/>
          <c:order val="1"/>
          <c:tx>
            <c:v>Maximum constraint</c:v>
          </c:tx>
          <c:xVal>
            <c:numRef>
              <c:f>'left wing'!$B$63:$B$71</c:f>
              <c:numCache>
                <c:formatCode>General</c:formatCode>
                <c:ptCount val="9"/>
                <c:pt idx="0">
                  <c:v>0</c:v>
                </c:pt>
                <c:pt idx="1">
                  <c:v>1</c:v>
                </c:pt>
                <c:pt idx="2">
                  <c:v>2</c:v>
                </c:pt>
                <c:pt idx="3">
                  <c:v>3</c:v>
                </c:pt>
                <c:pt idx="4">
                  <c:v>4</c:v>
                </c:pt>
                <c:pt idx="5">
                  <c:v>5</c:v>
                </c:pt>
                <c:pt idx="6">
                  <c:v>6</c:v>
                </c:pt>
                <c:pt idx="7">
                  <c:v>7</c:v>
                </c:pt>
                <c:pt idx="8">
                  <c:v>8</c:v>
                </c:pt>
              </c:numCache>
            </c:numRef>
          </c:xVal>
          <c:yVal>
            <c:numRef>
              <c:f>'left wing'!$D$63:$D$71</c:f>
              <c:numCache>
                <c:formatCode>0.00E+00</c:formatCode>
                <c:ptCount val="9"/>
                <c:pt idx="0">
                  <c:v>13.241849999999999</c:v>
                </c:pt>
                <c:pt idx="1">
                  <c:v>6.119929</c:v>
                </c:pt>
                <c:pt idx="2">
                  <c:v>1.474585</c:v>
                </c:pt>
                <c:pt idx="3">
                  <c:v>1.311342</c:v>
                </c:pt>
                <c:pt idx="4">
                  <c:v>0.934423</c:v>
                </c:pt>
                <c:pt idx="5">
                  <c:v>0.365703</c:v>
                </c:pt>
                <c:pt idx="6">
                  <c:v>3.1378940000000001E-2</c:v>
                </c:pt>
                <c:pt idx="7">
                  <c:v>1.8187500000000001E-3</c:v>
                </c:pt>
                <c:pt idx="8">
                  <c:v>1.8187500000000001E-3</c:v>
                </c:pt>
              </c:numCache>
            </c:numRef>
          </c:yVal>
          <c:smooth val="1"/>
        </c:ser>
        <c:dLbls>
          <c:showLegendKey val="0"/>
          <c:showVal val="0"/>
          <c:showCatName val="0"/>
          <c:showSerName val="0"/>
          <c:showPercent val="0"/>
          <c:showBubbleSize val="0"/>
        </c:dLbls>
        <c:axId val="41825792"/>
        <c:axId val="41815424"/>
      </c:scatterChart>
      <c:valAx>
        <c:axId val="40877440"/>
        <c:scaling>
          <c:orientation val="minMax"/>
        </c:scaling>
        <c:delete val="0"/>
        <c:axPos val="b"/>
        <c:title>
          <c:tx>
            <c:rich>
              <a:bodyPr/>
              <a:lstStyle/>
              <a:p>
                <a:pPr>
                  <a:defRPr/>
                </a:pPr>
                <a:r>
                  <a:rPr lang="en-US"/>
                  <a:t>Iteration loop</a:t>
                </a:r>
              </a:p>
            </c:rich>
          </c:tx>
          <c:layout/>
          <c:overlay val="0"/>
        </c:title>
        <c:numFmt formatCode="General" sourceLinked="1"/>
        <c:majorTickMark val="out"/>
        <c:minorTickMark val="none"/>
        <c:tickLblPos val="nextTo"/>
        <c:crossAx val="41813504"/>
        <c:crosses val="autoZero"/>
        <c:crossBetween val="midCat"/>
      </c:valAx>
      <c:valAx>
        <c:axId val="41813504"/>
        <c:scaling>
          <c:orientation val="minMax"/>
        </c:scaling>
        <c:delete val="0"/>
        <c:axPos val="l"/>
        <c:majorGridlines/>
        <c:title>
          <c:tx>
            <c:rich>
              <a:bodyPr rot="-5400000" vert="horz"/>
              <a:lstStyle/>
              <a:p>
                <a:pPr>
                  <a:defRPr/>
                </a:pPr>
                <a:r>
                  <a:rPr lang="en-US"/>
                  <a:t>Cost function</a:t>
                </a:r>
              </a:p>
            </c:rich>
          </c:tx>
          <c:layout/>
          <c:overlay val="0"/>
        </c:title>
        <c:numFmt formatCode="#,##0.00" sourceLinked="0"/>
        <c:majorTickMark val="out"/>
        <c:minorTickMark val="none"/>
        <c:tickLblPos val="nextTo"/>
        <c:crossAx val="40877440"/>
        <c:crosses val="autoZero"/>
        <c:crossBetween val="midCat"/>
      </c:valAx>
      <c:valAx>
        <c:axId val="41815424"/>
        <c:scaling>
          <c:orientation val="minMax"/>
        </c:scaling>
        <c:delete val="0"/>
        <c:axPos val="r"/>
        <c:title>
          <c:tx>
            <c:rich>
              <a:bodyPr rot="-5400000" vert="horz"/>
              <a:lstStyle/>
              <a:p>
                <a:pPr>
                  <a:defRPr/>
                </a:pPr>
                <a:r>
                  <a:rPr lang="en-US" dirty="0"/>
                  <a:t>Maximum constraint</a:t>
                </a:r>
              </a:p>
            </c:rich>
          </c:tx>
          <c:layout/>
          <c:overlay val="0"/>
        </c:title>
        <c:numFmt formatCode="#,##0.00" sourceLinked="0"/>
        <c:majorTickMark val="out"/>
        <c:minorTickMark val="none"/>
        <c:tickLblPos val="nextTo"/>
        <c:crossAx val="41825792"/>
        <c:crosses val="max"/>
        <c:crossBetween val="midCat"/>
      </c:valAx>
      <c:valAx>
        <c:axId val="41825792"/>
        <c:scaling>
          <c:orientation val="minMax"/>
        </c:scaling>
        <c:delete val="1"/>
        <c:axPos val="b"/>
        <c:numFmt formatCode="General" sourceLinked="1"/>
        <c:majorTickMark val="out"/>
        <c:minorTickMark val="none"/>
        <c:tickLblPos val="nextTo"/>
        <c:crossAx val="41815424"/>
        <c:crosses val="autoZero"/>
        <c:crossBetween val="midCat"/>
      </c:valAx>
    </c:plotArea>
    <c:legend>
      <c:legendPos val="r"/>
      <c:layout>
        <c:manualLayout>
          <c:xMode val="edge"/>
          <c:yMode val="edge"/>
          <c:x val="0.39149249862285734"/>
          <c:y val="7.2367516560429945E-2"/>
          <c:w val="0.43165564952529084"/>
          <c:h val="0.25870422447194102"/>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0.15182195975503063"/>
          <c:y val="5.1400554097404488E-2"/>
          <c:w val="0.66107748250218723"/>
          <c:h val="0.75317508105604447"/>
        </c:manualLayout>
      </c:layout>
      <c:scatterChart>
        <c:scatterStyle val="smoothMarker"/>
        <c:varyColors val="0"/>
        <c:ser>
          <c:idx val="0"/>
          <c:order val="0"/>
          <c:tx>
            <c:v>Cost function</c:v>
          </c:tx>
          <c:spPr>
            <a:ln>
              <a:solidFill>
                <a:srgbClr val="FF0000"/>
              </a:solidFill>
            </a:ln>
          </c:spPr>
          <c:marker>
            <c:spPr>
              <a:solidFill>
                <a:srgbClr val="FF0000"/>
              </a:solidFill>
              <a:ln>
                <a:solidFill>
                  <a:srgbClr val="FF0000"/>
                </a:solidFill>
              </a:ln>
            </c:spPr>
          </c:marker>
          <c:xVal>
            <c:numRef>
              <c:f>centerbody!$C$60:$C$69</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centerbody!$D$60:$D$69</c:f>
              <c:numCache>
                <c:formatCode>0.00E+00</c:formatCode>
                <c:ptCount val="10"/>
                <c:pt idx="0">
                  <c:v>9.6930970000000005E-2</c:v>
                </c:pt>
                <c:pt idx="1">
                  <c:v>8.48549E-3</c:v>
                </c:pt>
                <c:pt idx="2">
                  <c:v>8.9312460000000003E-3</c:v>
                </c:pt>
                <c:pt idx="3">
                  <c:v>3.597509E-3</c:v>
                </c:pt>
                <c:pt idx="4">
                  <c:v>7.1112240000000004E-4</c:v>
                </c:pt>
                <c:pt idx="5">
                  <c:v>1.1497720000000001E-3</c:v>
                </c:pt>
                <c:pt idx="6">
                  <c:v>1.4032719999999999E-3</c:v>
                </c:pt>
                <c:pt idx="7">
                  <c:v>3.3662360000000002E-4</c:v>
                </c:pt>
                <c:pt idx="8">
                  <c:v>2.7530700000000001E-5</c:v>
                </c:pt>
                <c:pt idx="9">
                  <c:v>2.7530700000000001E-5</c:v>
                </c:pt>
              </c:numCache>
            </c:numRef>
          </c:yVal>
          <c:smooth val="1"/>
        </c:ser>
        <c:dLbls>
          <c:showLegendKey val="0"/>
          <c:showVal val="0"/>
          <c:showCatName val="0"/>
          <c:showSerName val="0"/>
          <c:showPercent val="0"/>
          <c:showBubbleSize val="0"/>
        </c:dLbls>
        <c:axId val="43913216"/>
        <c:axId val="43915136"/>
      </c:scatterChart>
      <c:scatterChart>
        <c:scatterStyle val="smoothMarker"/>
        <c:varyColors val="0"/>
        <c:ser>
          <c:idx val="1"/>
          <c:order val="1"/>
          <c:tx>
            <c:v>Maximum constraint</c:v>
          </c:tx>
          <c:xVal>
            <c:numRef>
              <c:f>centerbody!$C$60:$C$69</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centerbody!$E$60:$E$69</c:f>
              <c:numCache>
                <c:formatCode>0.00E+00</c:formatCode>
                <c:ptCount val="10"/>
                <c:pt idx="0">
                  <c:v>330.33609999999999</c:v>
                </c:pt>
                <c:pt idx="1">
                  <c:v>95.078620000000001</c:v>
                </c:pt>
                <c:pt idx="2">
                  <c:v>3102.3029999999999</c:v>
                </c:pt>
                <c:pt idx="3">
                  <c:v>1.5762499999999999</c:v>
                </c:pt>
                <c:pt idx="4">
                  <c:v>2083.1590000000001</c:v>
                </c:pt>
                <c:pt idx="5">
                  <c:v>0.85156109999999996</c:v>
                </c:pt>
                <c:pt idx="6">
                  <c:v>508.8852</c:v>
                </c:pt>
                <c:pt idx="7">
                  <c:v>0.37909029999999999</c:v>
                </c:pt>
                <c:pt idx="8">
                  <c:v>2.755764E-3</c:v>
                </c:pt>
                <c:pt idx="9">
                  <c:v>2.755764E-3</c:v>
                </c:pt>
              </c:numCache>
            </c:numRef>
          </c:yVal>
          <c:smooth val="1"/>
        </c:ser>
        <c:dLbls>
          <c:showLegendKey val="0"/>
          <c:showVal val="0"/>
          <c:showCatName val="0"/>
          <c:showSerName val="0"/>
          <c:showPercent val="0"/>
          <c:showBubbleSize val="0"/>
        </c:dLbls>
        <c:axId val="43931520"/>
        <c:axId val="43929600"/>
      </c:scatterChart>
      <c:valAx>
        <c:axId val="43913216"/>
        <c:scaling>
          <c:orientation val="minMax"/>
        </c:scaling>
        <c:delete val="0"/>
        <c:axPos val="b"/>
        <c:title>
          <c:tx>
            <c:rich>
              <a:bodyPr/>
              <a:lstStyle/>
              <a:p>
                <a:pPr>
                  <a:defRPr/>
                </a:pPr>
                <a:r>
                  <a:rPr lang="en-US"/>
                  <a:t>Iteration loop</a:t>
                </a:r>
              </a:p>
            </c:rich>
          </c:tx>
          <c:layout/>
          <c:overlay val="0"/>
        </c:title>
        <c:numFmt formatCode="General" sourceLinked="1"/>
        <c:majorTickMark val="out"/>
        <c:minorTickMark val="none"/>
        <c:tickLblPos val="nextTo"/>
        <c:crossAx val="43915136"/>
        <c:crosses val="autoZero"/>
        <c:crossBetween val="midCat"/>
      </c:valAx>
      <c:valAx>
        <c:axId val="43915136"/>
        <c:scaling>
          <c:orientation val="minMax"/>
        </c:scaling>
        <c:delete val="0"/>
        <c:axPos val="l"/>
        <c:majorGridlines/>
        <c:title>
          <c:tx>
            <c:rich>
              <a:bodyPr rot="-5400000" vert="horz"/>
              <a:lstStyle/>
              <a:p>
                <a:pPr>
                  <a:defRPr/>
                </a:pPr>
                <a:r>
                  <a:rPr lang="en-US"/>
                  <a:t>Cost function</a:t>
                </a:r>
              </a:p>
            </c:rich>
          </c:tx>
          <c:layout/>
          <c:overlay val="0"/>
        </c:title>
        <c:numFmt formatCode="#,##0.00" sourceLinked="0"/>
        <c:majorTickMark val="out"/>
        <c:minorTickMark val="none"/>
        <c:tickLblPos val="nextTo"/>
        <c:crossAx val="43913216"/>
        <c:crosses val="autoZero"/>
        <c:crossBetween val="midCat"/>
      </c:valAx>
      <c:valAx>
        <c:axId val="43929600"/>
        <c:scaling>
          <c:orientation val="minMax"/>
        </c:scaling>
        <c:delete val="0"/>
        <c:axPos val="r"/>
        <c:title>
          <c:tx>
            <c:rich>
              <a:bodyPr rot="-5400000" vert="horz"/>
              <a:lstStyle/>
              <a:p>
                <a:pPr>
                  <a:defRPr/>
                </a:pPr>
                <a:r>
                  <a:rPr lang="en-US"/>
                  <a:t>Maximum constraint</a:t>
                </a:r>
              </a:p>
            </c:rich>
          </c:tx>
          <c:layout/>
          <c:overlay val="0"/>
        </c:title>
        <c:numFmt formatCode="#,##0.0" sourceLinked="0"/>
        <c:majorTickMark val="out"/>
        <c:minorTickMark val="none"/>
        <c:tickLblPos val="nextTo"/>
        <c:crossAx val="43931520"/>
        <c:crosses val="max"/>
        <c:crossBetween val="midCat"/>
      </c:valAx>
      <c:valAx>
        <c:axId val="43931520"/>
        <c:scaling>
          <c:orientation val="minMax"/>
        </c:scaling>
        <c:delete val="1"/>
        <c:axPos val="b"/>
        <c:numFmt formatCode="General" sourceLinked="1"/>
        <c:majorTickMark val="out"/>
        <c:minorTickMark val="none"/>
        <c:tickLblPos val="nextTo"/>
        <c:crossAx val="43929600"/>
        <c:crosses val="autoZero"/>
        <c:crossBetween val="midCat"/>
      </c:valAx>
    </c:plotArea>
    <c:legend>
      <c:legendPos val="r"/>
      <c:layout>
        <c:manualLayout>
          <c:xMode val="edge"/>
          <c:yMode val="edge"/>
          <c:x val="0.40338815069991252"/>
          <c:y val="7.5868972260820344E-2"/>
          <c:w val="0.39661184930008747"/>
          <c:h val="0.16743438320209975"/>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8482F-9373-4B3C-9D49-5801A81A3AF3}" type="datetimeFigureOut">
              <a:rPr lang="en-US" smtClean="0"/>
              <a:t>7/31/2015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D83F8B-3418-4141-8B25-894CC28DF858}" type="slidenum">
              <a:rPr lang="en-US" smtClean="0"/>
              <a:t>‹#›</a:t>
            </a:fld>
            <a:endParaRPr lang="en-US"/>
          </a:p>
        </p:txBody>
      </p:sp>
    </p:spTree>
    <p:extLst>
      <p:ext uri="{BB962C8B-B14F-4D97-AF65-F5344CB8AC3E}">
        <p14:creationId xmlns:p14="http://schemas.microsoft.com/office/powerpoint/2010/main" val="4256282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27C2CE-9C3C-447D-8CD9-DE42C3B9832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894922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a:ln/>
        </p:spPr>
        <p:txBody>
          <a:bodyPr/>
          <a:lstStyle/>
          <a:p>
            <a:endParaRPr lang="en-US" smtClean="0">
              <a:latin typeface="Arial" charset="0"/>
              <a:ea typeface="ＭＳ Ｐゴシック" pitchFamily="34" charset="-128"/>
            </a:endParaRPr>
          </a:p>
        </p:txBody>
      </p:sp>
      <p:sp>
        <p:nvSpPr>
          <p:cNvPr id="16387" name="Slide Number Placeholder 3"/>
          <p:cNvSpPr>
            <a:spLocks noGrp="1"/>
          </p:cNvSpPr>
          <p:nvPr>
            <p:ph type="sldNum" sz="quarter" idx="5"/>
          </p:nvPr>
        </p:nvSpPr>
        <p:spPr/>
        <p:txBody>
          <a:bodyPr/>
          <a:lstStyle/>
          <a:p>
            <a:pPr>
              <a:defRPr/>
            </a:pPr>
            <a:fld id="{4EC5C3DB-8086-4F5C-B10C-D25C621927BE}" type="slidenum">
              <a:rPr lang="en-US" smtClean="0">
                <a:solidFill>
                  <a:prstClr val="black"/>
                </a:solidFill>
              </a:rPr>
              <a:pPr>
                <a:defRPr/>
              </a:pPr>
              <a:t>15</a:t>
            </a:fld>
            <a:endParaRPr lang="en-US" smtClean="0">
              <a:solidFill>
                <a:prstClr val="black"/>
              </a:solidFill>
            </a:endParaRPr>
          </a:p>
        </p:txBody>
      </p:sp>
    </p:spTree>
    <p:extLst>
      <p:ext uri="{BB962C8B-B14F-4D97-AF65-F5344CB8AC3E}">
        <p14:creationId xmlns:p14="http://schemas.microsoft.com/office/powerpoint/2010/main" val="191955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a:ln/>
        </p:spPr>
        <p:txBody>
          <a:bodyPr/>
          <a:lstStyle/>
          <a:p>
            <a:endParaRPr lang="en-US" smtClean="0">
              <a:latin typeface="Arial" charset="0"/>
              <a:ea typeface="ＭＳ Ｐゴシック" pitchFamily="34" charset="-128"/>
            </a:endParaRPr>
          </a:p>
        </p:txBody>
      </p:sp>
      <p:sp>
        <p:nvSpPr>
          <p:cNvPr id="16387" name="Slide Number Placeholder 3"/>
          <p:cNvSpPr>
            <a:spLocks noGrp="1"/>
          </p:cNvSpPr>
          <p:nvPr>
            <p:ph type="sldNum" sz="quarter" idx="5"/>
          </p:nvPr>
        </p:nvSpPr>
        <p:spPr/>
        <p:txBody>
          <a:bodyPr/>
          <a:lstStyle/>
          <a:p>
            <a:pPr>
              <a:defRPr/>
            </a:pPr>
            <a:fld id="{4EC5C3DB-8086-4F5C-B10C-D25C621927BE}" type="slidenum">
              <a:rPr lang="en-US" smtClean="0">
                <a:solidFill>
                  <a:prstClr val="black"/>
                </a:solidFill>
              </a:rPr>
              <a:pPr>
                <a:defRPr/>
              </a:pPr>
              <a:t>16</a:t>
            </a:fld>
            <a:endParaRPr lang="en-US" smtClean="0">
              <a:solidFill>
                <a:prstClr val="black"/>
              </a:solidFill>
            </a:endParaRPr>
          </a:p>
        </p:txBody>
      </p:sp>
    </p:spTree>
    <p:extLst>
      <p:ext uri="{BB962C8B-B14F-4D97-AF65-F5344CB8AC3E}">
        <p14:creationId xmlns:p14="http://schemas.microsoft.com/office/powerpoint/2010/main" val="191955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a:ln/>
        </p:spPr>
        <p:txBody>
          <a:bodyPr/>
          <a:lstStyle/>
          <a:p>
            <a:endParaRPr lang="en-US" smtClean="0">
              <a:latin typeface="Arial" charset="0"/>
              <a:ea typeface="ＭＳ Ｐゴシック" pitchFamily="34" charset="-128"/>
            </a:endParaRPr>
          </a:p>
        </p:txBody>
      </p:sp>
      <p:sp>
        <p:nvSpPr>
          <p:cNvPr id="16387" name="Slide Number Placeholder 3"/>
          <p:cNvSpPr>
            <a:spLocks noGrp="1"/>
          </p:cNvSpPr>
          <p:nvPr>
            <p:ph type="sldNum" sz="quarter" idx="5"/>
          </p:nvPr>
        </p:nvSpPr>
        <p:spPr/>
        <p:txBody>
          <a:bodyPr/>
          <a:lstStyle/>
          <a:p>
            <a:pPr>
              <a:defRPr/>
            </a:pPr>
            <a:fld id="{4EC5C3DB-8086-4F5C-B10C-D25C621927BE}" type="slidenum">
              <a:rPr lang="en-US" smtClean="0">
                <a:solidFill>
                  <a:prstClr val="black"/>
                </a:solidFill>
              </a:rPr>
              <a:pPr>
                <a:defRPr/>
              </a:pPr>
              <a:t>17</a:t>
            </a:fld>
            <a:endParaRPr lang="en-US" smtClean="0">
              <a:solidFill>
                <a:prstClr val="black"/>
              </a:solidFill>
            </a:endParaRPr>
          </a:p>
        </p:txBody>
      </p:sp>
    </p:spTree>
    <p:extLst>
      <p:ext uri="{BB962C8B-B14F-4D97-AF65-F5344CB8AC3E}">
        <p14:creationId xmlns:p14="http://schemas.microsoft.com/office/powerpoint/2010/main" val="1919552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33"/>
          <p:cNvSpPr>
            <a:spLocks noChangeArrowheads="1"/>
          </p:cNvSpPr>
          <p:nvPr userDrawn="1"/>
        </p:nvSpPr>
        <p:spPr bwMode="auto">
          <a:xfrm>
            <a:off x="8610600" y="6564317"/>
            <a:ext cx="533400" cy="287337"/>
          </a:xfrm>
          <a:prstGeom prst="rect">
            <a:avLst/>
          </a:prstGeom>
          <a:noFill/>
          <a:ln w="12700">
            <a:noFill/>
            <a:miter lim="800000"/>
            <a:headEnd/>
            <a:tailEnd/>
          </a:ln>
          <a:effectLst/>
        </p:spPr>
        <p:txBody>
          <a:bodyPr wrap="none" rIns="45720" anchor="ctr"/>
          <a:lstStyle/>
          <a:p>
            <a:pPr algn="r" eaLnBrk="0" fontAlgn="base" hangingPunct="0">
              <a:spcBef>
                <a:spcPct val="50000"/>
              </a:spcBef>
              <a:spcAft>
                <a:spcPct val="0"/>
              </a:spcAft>
              <a:defRPr/>
            </a:pPr>
            <a:fld id="{657D610B-3E95-46FD-AD8C-32321A0A75ED}" type="slidenum">
              <a:rPr lang="en-US" sz="1400">
                <a:solidFill>
                  <a:srgbClr val="000000"/>
                </a:solidFill>
                <a:ea typeface="ＭＳ Ｐゴシック" pitchFamily="-65" charset="-128"/>
              </a:rPr>
              <a:pPr algn="r" eaLnBrk="0" fontAlgn="base" hangingPunct="0">
                <a:spcBef>
                  <a:spcPct val="50000"/>
                </a:spcBef>
                <a:spcAft>
                  <a:spcPct val="0"/>
                </a:spcAft>
                <a:defRPr/>
              </a:pPr>
              <a:t>‹#›</a:t>
            </a:fld>
            <a:endParaRPr lang="en-US" sz="1400">
              <a:solidFill>
                <a:srgbClr val="000000"/>
              </a:solidFill>
              <a:ea typeface="ＭＳ Ｐゴシック" pitchFamily="-65" charset="-128"/>
            </a:endParaRPr>
          </a:p>
        </p:txBody>
      </p:sp>
      <p:sp>
        <p:nvSpPr>
          <p:cNvPr id="8" name="Rectangle 38"/>
          <p:cNvSpPr>
            <a:spLocks noChangeArrowheads="1"/>
          </p:cNvSpPr>
          <p:nvPr userDrawn="1"/>
        </p:nvSpPr>
        <p:spPr bwMode="auto">
          <a:xfrm>
            <a:off x="0" y="0"/>
            <a:ext cx="9144000" cy="609600"/>
          </a:xfrm>
          <a:prstGeom prst="rect">
            <a:avLst/>
          </a:prstGeom>
          <a:solidFill>
            <a:srgbClr val="660000"/>
          </a:solidFill>
          <a:ln w="9525">
            <a:noFill/>
            <a:miter lim="800000"/>
            <a:headEnd/>
            <a:tailEnd/>
          </a:ln>
          <a:effectLst/>
        </p:spPr>
        <p:txBody>
          <a:bodyPr wrap="none" anchor="ctr"/>
          <a:lstStyle/>
          <a:p>
            <a:pPr algn="ctr" eaLnBrk="0" fontAlgn="base" hangingPunct="0">
              <a:spcBef>
                <a:spcPct val="50000"/>
              </a:spcBef>
              <a:spcAft>
                <a:spcPct val="0"/>
              </a:spcAft>
              <a:defRPr/>
            </a:pPr>
            <a:endParaRPr lang="en-US" sz="1600" b="1">
              <a:solidFill>
                <a:srgbClr val="000000"/>
              </a:solidFill>
              <a:ea typeface="ＭＳ Ｐゴシック" pitchFamily="-65" charset="-128"/>
            </a:endParaRPr>
          </a:p>
        </p:txBody>
      </p:sp>
      <p:pic>
        <p:nvPicPr>
          <p:cNvPr id="9" name="Picture 39" descr="vtlogowhite"/>
          <p:cNvPicPr>
            <a:picLocks noChangeAspect="1" noChangeArrowheads="1"/>
          </p:cNvPicPr>
          <p:nvPr userDrawn="1"/>
        </p:nvPicPr>
        <p:blipFill>
          <a:blip r:embed="rId2"/>
          <a:srcRect/>
          <a:stretch>
            <a:fillRect/>
          </a:stretch>
        </p:blipFill>
        <p:spPr bwMode="auto">
          <a:xfrm>
            <a:off x="0" y="76204"/>
            <a:ext cx="1828800" cy="396875"/>
          </a:xfrm>
          <a:prstGeom prst="rect">
            <a:avLst/>
          </a:prstGeom>
          <a:noFill/>
          <a:ln w="9525">
            <a:noFill/>
            <a:miter lim="800000"/>
            <a:headEnd/>
            <a:tailEnd/>
          </a:ln>
        </p:spPr>
      </p:pic>
      <p:sp>
        <p:nvSpPr>
          <p:cNvPr id="5127" name="Rectangle 7"/>
          <p:cNvSpPr>
            <a:spLocks noGrp="1" noChangeArrowheads="1"/>
          </p:cNvSpPr>
          <p:nvPr>
            <p:ph type="ctrTitle"/>
          </p:nvPr>
        </p:nvSpPr>
        <p:spPr>
          <a:xfrm>
            <a:off x="1143000" y="2130429"/>
            <a:ext cx="6781800" cy="841375"/>
          </a:xfrm>
        </p:spPr>
        <p:txBody>
          <a:bodyPr wrap="none"/>
          <a:lstStyle>
            <a:lvl1pPr>
              <a:defRPr>
                <a:solidFill>
                  <a:srgbClr val="AC0000"/>
                </a:solidFill>
              </a:defRPr>
            </a:lvl1pPr>
          </a:lstStyle>
          <a:p>
            <a:r>
              <a:rPr lang="en-US" dirty="0" smtClean="0"/>
              <a:t>Click to edit Master title style</a:t>
            </a:r>
            <a:endParaRPr lang="en-US" dirty="0"/>
          </a:p>
        </p:txBody>
      </p:sp>
      <p:sp>
        <p:nvSpPr>
          <p:cNvPr id="5128" name="Rectangle 8"/>
          <p:cNvSpPr>
            <a:spLocks noGrp="1" noChangeArrowheads="1"/>
          </p:cNvSpPr>
          <p:nvPr>
            <p:ph type="subTitle" idx="1"/>
          </p:nvPr>
        </p:nvSpPr>
        <p:spPr>
          <a:xfrm>
            <a:off x="1371600" y="3886200"/>
            <a:ext cx="6400800" cy="1752600"/>
          </a:xfrm>
        </p:spPr>
        <p:txBody>
          <a:bodyPr/>
          <a:lstStyle>
            <a:lvl1pPr marL="0" indent="0" algn="ctr">
              <a:buFont typeface="Wingdings" pitchFamily="-65" charset="2"/>
              <a:buNone/>
              <a:defRPr b="1"/>
            </a:lvl1pPr>
          </a:lstStyle>
          <a:p>
            <a:r>
              <a:rPr lang="en-US" dirty="0" smtClean="0"/>
              <a:t>Click to edit Master subtitle style</a:t>
            </a:r>
            <a:endParaRPr lang="en-US" dirty="0"/>
          </a:p>
        </p:txBody>
      </p:sp>
      <p:sp>
        <p:nvSpPr>
          <p:cNvPr id="11" name="Rectangle 40"/>
          <p:cNvSpPr>
            <a:spLocks noChangeArrowheads="1"/>
          </p:cNvSpPr>
          <p:nvPr userDrawn="1"/>
        </p:nvSpPr>
        <p:spPr bwMode="auto">
          <a:xfrm>
            <a:off x="0" y="6477000"/>
            <a:ext cx="8458200" cy="381000"/>
          </a:xfrm>
          <a:prstGeom prst="rect">
            <a:avLst/>
          </a:prstGeom>
          <a:gradFill rotWithShape="1">
            <a:gsLst>
              <a:gs pos="0">
                <a:srgbClr val="660000"/>
              </a:gs>
              <a:gs pos="100000">
                <a:schemeClr val="bg1"/>
              </a:gs>
            </a:gsLst>
            <a:lin ang="0" scaled="1"/>
          </a:gradFill>
          <a:ln w="12700">
            <a:noFill/>
            <a:miter lim="800000"/>
            <a:headEnd/>
            <a:tailEnd/>
          </a:ln>
          <a:effectLst/>
        </p:spPr>
        <p:txBody>
          <a:bodyPr wrap="none" rIns="45720" anchor="ctr"/>
          <a:lstStyle/>
          <a:p>
            <a:pPr algn="ctr" eaLnBrk="0" fontAlgn="base" hangingPunct="0">
              <a:spcBef>
                <a:spcPct val="50000"/>
              </a:spcBef>
              <a:spcAft>
                <a:spcPct val="0"/>
              </a:spcAft>
              <a:defRPr/>
            </a:pPr>
            <a:r>
              <a:rPr lang="en-US" sz="1600" b="1" dirty="0">
                <a:solidFill>
                  <a:srgbClr val="FF9900"/>
                </a:solidFill>
                <a:latin typeface="Arial Unicode MS" pitchFamily="34" charset="-128"/>
                <a:ea typeface="ＭＳ Ｐゴシック" pitchFamily="-65" charset="-128"/>
              </a:rPr>
              <a:t>Unitized Structures Group</a:t>
            </a:r>
            <a:r>
              <a:rPr lang="en-US" sz="1400" dirty="0">
                <a:solidFill>
                  <a:srgbClr val="000000"/>
                </a:solidFill>
                <a:ea typeface="ＭＳ Ｐゴシック" pitchFamily="-65" charset="-128"/>
              </a:rPr>
              <a:t>                Multidisciplinary Analysis &amp; Design Center for Advanced Vehicles</a:t>
            </a:r>
          </a:p>
        </p:txBody>
      </p:sp>
      <p:pic>
        <p:nvPicPr>
          <p:cNvPr id="12" name="Picture 11"/>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83332" y="1889"/>
            <a:ext cx="1241618" cy="602646"/>
          </a:xfrm>
          <a:prstGeom prst="rect">
            <a:avLst/>
          </a:prstGeom>
        </p:spPr>
      </p:pic>
    </p:spTree>
    <p:extLst>
      <p:ext uri="{BB962C8B-B14F-4D97-AF65-F5344CB8AC3E}">
        <p14:creationId xmlns:p14="http://schemas.microsoft.com/office/powerpoint/2010/main" val="3388490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819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0975" y="76202"/>
            <a:ext cx="2019300" cy="3821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8315" y="76202"/>
            <a:ext cx="5910262" cy="3821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626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6096000" cy="5238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823917"/>
            <a:ext cx="8382000" cy="4891087"/>
          </a:xfrm>
        </p:spPr>
        <p:txBody>
          <a:bodyPr/>
          <a:lstStyle/>
          <a:p>
            <a:pPr lvl="0"/>
            <a:r>
              <a:rPr lang="en-US" noProof="0" smtClean="0"/>
              <a:t>Click icon to add table</a:t>
            </a:r>
            <a:endParaRPr lang="en-US" noProof="0"/>
          </a:p>
        </p:txBody>
      </p:sp>
    </p:spTree>
    <p:extLst>
      <p:ext uri="{BB962C8B-B14F-4D97-AF65-F5344CB8AC3E}">
        <p14:creationId xmlns:p14="http://schemas.microsoft.com/office/powerpoint/2010/main" val="9658348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4"/>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08232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4"/>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2"/>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08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66925" y="28579"/>
            <a:ext cx="6096000" cy="523875"/>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49271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061866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68314" y="1444625"/>
            <a:ext cx="3963987" cy="2452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4702" y="1444625"/>
            <a:ext cx="3965575" cy="2452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04082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155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94694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8859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6088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88490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34" name="Rectangle 38"/>
          <p:cNvSpPr>
            <a:spLocks noChangeArrowheads="1"/>
          </p:cNvSpPr>
          <p:nvPr/>
        </p:nvSpPr>
        <p:spPr bwMode="auto">
          <a:xfrm>
            <a:off x="0" y="0"/>
            <a:ext cx="9144000" cy="609600"/>
          </a:xfrm>
          <a:prstGeom prst="rect">
            <a:avLst/>
          </a:prstGeom>
          <a:solidFill>
            <a:srgbClr val="660000"/>
          </a:solidFill>
          <a:ln w="9525">
            <a:noFill/>
            <a:miter lim="800000"/>
            <a:headEnd/>
            <a:tailEnd/>
          </a:ln>
          <a:effectLst/>
        </p:spPr>
        <p:txBody>
          <a:bodyPr wrap="none" anchor="ctr"/>
          <a:lstStyle/>
          <a:p>
            <a:pPr algn="ctr" eaLnBrk="0" fontAlgn="base" hangingPunct="0">
              <a:spcBef>
                <a:spcPct val="50000"/>
              </a:spcBef>
              <a:spcAft>
                <a:spcPct val="0"/>
              </a:spcAft>
              <a:defRPr/>
            </a:pPr>
            <a:endParaRPr lang="en-US" sz="1600" b="1">
              <a:solidFill>
                <a:srgbClr val="000000"/>
              </a:solidFill>
              <a:ea typeface="ＭＳ Ｐゴシック" pitchFamily="-65" charset="-128"/>
            </a:endParaRPr>
          </a:p>
        </p:txBody>
      </p:sp>
      <p:sp>
        <p:nvSpPr>
          <p:cNvPr id="7172" name="Rectangle 7"/>
          <p:cNvSpPr>
            <a:spLocks noGrp="1" noChangeArrowheads="1"/>
          </p:cNvSpPr>
          <p:nvPr>
            <p:ph type="title"/>
          </p:nvPr>
        </p:nvSpPr>
        <p:spPr bwMode="auto">
          <a:xfrm>
            <a:off x="2057400" y="0"/>
            <a:ext cx="6096000" cy="52387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bodyPr>
          <a:lstStyle/>
          <a:p>
            <a:pPr lvl="0"/>
            <a:r>
              <a:rPr lang="en-US" smtClean="0"/>
              <a:t>Click to edit Master title style</a:t>
            </a:r>
          </a:p>
        </p:txBody>
      </p:sp>
      <p:sp>
        <p:nvSpPr>
          <p:cNvPr id="7173" name="Rectangle 8"/>
          <p:cNvSpPr>
            <a:spLocks noGrp="1" noChangeArrowheads="1"/>
          </p:cNvSpPr>
          <p:nvPr>
            <p:ph type="body" idx="1"/>
          </p:nvPr>
        </p:nvSpPr>
        <p:spPr bwMode="auto">
          <a:xfrm>
            <a:off x="381000" y="823917"/>
            <a:ext cx="8382000" cy="4891087"/>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18" name="Rectangle 22"/>
          <p:cNvSpPr>
            <a:spLocks noChangeArrowheads="1"/>
          </p:cNvSpPr>
          <p:nvPr/>
        </p:nvSpPr>
        <p:spPr bwMode="auto">
          <a:xfrm>
            <a:off x="8610600" y="6564317"/>
            <a:ext cx="533400" cy="287337"/>
          </a:xfrm>
          <a:prstGeom prst="rect">
            <a:avLst/>
          </a:prstGeom>
          <a:noFill/>
          <a:ln w="12700">
            <a:noFill/>
            <a:miter lim="800000"/>
            <a:headEnd/>
            <a:tailEnd/>
          </a:ln>
          <a:effectLst/>
        </p:spPr>
        <p:txBody>
          <a:bodyPr wrap="none" rIns="45720" anchor="ctr"/>
          <a:lstStyle/>
          <a:p>
            <a:pPr algn="r" eaLnBrk="0" fontAlgn="base" hangingPunct="0">
              <a:spcBef>
                <a:spcPct val="50000"/>
              </a:spcBef>
              <a:spcAft>
                <a:spcPct val="0"/>
              </a:spcAft>
              <a:defRPr/>
            </a:pPr>
            <a:fld id="{A4049F22-B532-4360-B2A3-52B9A1C75D4B}" type="slidenum">
              <a:rPr lang="en-US" sz="1400">
                <a:solidFill>
                  <a:srgbClr val="000000"/>
                </a:solidFill>
                <a:ea typeface="ＭＳ Ｐゴシック" pitchFamily="-65" charset="-128"/>
              </a:rPr>
              <a:pPr algn="r" eaLnBrk="0" fontAlgn="base" hangingPunct="0">
                <a:spcBef>
                  <a:spcPct val="50000"/>
                </a:spcBef>
                <a:spcAft>
                  <a:spcPct val="0"/>
                </a:spcAft>
                <a:defRPr/>
              </a:pPr>
              <a:t>‹#›</a:t>
            </a:fld>
            <a:endParaRPr lang="en-US" sz="1400">
              <a:solidFill>
                <a:srgbClr val="000000"/>
              </a:solidFill>
              <a:ea typeface="ＭＳ Ｐゴシック" pitchFamily="-65" charset="-128"/>
            </a:endParaRPr>
          </a:p>
        </p:txBody>
      </p:sp>
      <p:pic>
        <p:nvPicPr>
          <p:cNvPr id="7175" name="Picture 34" descr="vtlogowhite"/>
          <p:cNvPicPr>
            <a:picLocks noChangeAspect="1" noChangeArrowheads="1"/>
          </p:cNvPicPr>
          <p:nvPr/>
        </p:nvPicPr>
        <p:blipFill>
          <a:blip r:embed="rId16"/>
          <a:srcRect/>
          <a:stretch>
            <a:fillRect/>
          </a:stretch>
        </p:blipFill>
        <p:spPr bwMode="auto">
          <a:xfrm>
            <a:off x="0" y="76204"/>
            <a:ext cx="1828800" cy="396875"/>
          </a:xfrm>
          <a:prstGeom prst="rect">
            <a:avLst/>
          </a:prstGeom>
          <a:noFill/>
          <a:ln w="9525">
            <a:noFill/>
            <a:miter lim="800000"/>
            <a:headEnd/>
            <a:tailEnd/>
          </a:ln>
        </p:spPr>
      </p:pic>
      <p:sp>
        <p:nvSpPr>
          <p:cNvPr id="4136" name="Rectangle 40"/>
          <p:cNvSpPr>
            <a:spLocks noChangeArrowheads="1"/>
          </p:cNvSpPr>
          <p:nvPr/>
        </p:nvSpPr>
        <p:spPr bwMode="auto">
          <a:xfrm>
            <a:off x="0" y="6477000"/>
            <a:ext cx="8458200" cy="381000"/>
          </a:xfrm>
          <a:prstGeom prst="rect">
            <a:avLst/>
          </a:prstGeom>
          <a:gradFill rotWithShape="1">
            <a:gsLst>
              <a:gs pos="0">
                <a:srgbClr val="660000"/>
              </a:gs>
              <a:gs pos="100000">
                <a:schemeClr val="bg1"/>
              </a:gs>
            </a:gsLst>
            <a:lin ang="0" scaled="1"/>
          </a:gradFill>
          <a:ln w="12700">
            <a:noFill/>
            <a:miter lim="800000"/>
            <a:headEnd/>
            <a:tailEnd/>
          </a:ln>
          <a:effectLst/>
        </p:spPr>
        <p:txBody>
          <a:bodyPr wrap="none" rIns="45720" anchor="ctr"/>
          <a:lstStyle/>
          <a:p>
            <a:pPr algn="ctr" eaLnBrk="0" fontAlgn="base" hangingPunct="0">
              <a:spcBef>
                <a:spcPct val="50000"/>
              </a:spcBef>
              <a:spcAft>
                <a:spcPct val="0"/>
              </a:spcAft>
              <a:defRPr/>
            </a:pPr>
            <a:r>
              <a:rPr lang="en-US" sz="1600" b="1" dirty="0">
                <a:solidFill>
                  <a:srgbClr val="FF9900"/>
                </a:solidFill>
                <a:latin typeface="Arial Unicode MS" pitchFamily="34" charset="-128"/>
                <a:ea typeface="ＭＳ Ｐゴシック" pitchFamily="-65" charset="-128"/>
              </a:rPr>
              <a:t>Unitized Structures Group</a:t>
            </a:r>
            <a:r>
              <a:rPr lang="en-US" sz="1400" dirty="0">
                <a:solidFill>
                  <a:srgbClr val="000000"/>
                </a:solidFill>
                <a:ea typeface="ＭＳ Ｐゴシック" pitchFamily="-65" charset="-128"/>
              </a:rPr>
              <a:t>                Multidisciplinary Analysis &amp; Design Center for Advanced Vehicles</a:t>
            </a:r>
          </a:p>
        </p:txBody>
      </p:sp>
      <p:pic>
        <p:nvPicPr>
          <p:cNvPr id="9" name="Picture 8"/>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83332" y="1889"/>
            <a:ext cx="1241618" cy="602646"/>
          </a:xfrm>
          <a:prstGeom prst="rect">
            <a:avLst/>
          </a:prstGeom>
        </p:spPr>
      </p:pic>
    </p:spTree>
    <p:extLst>
      <p:ext uri="{BB962C8B-B14F-4D97-AF65-F5344CB8AC3E}">
        <p14:creationId xmlns:p14="http://schemas.microsoft.com/office/powerpoint/2010/main" val="2796972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txStyles>
    <p:titleStyle>
      <a:lvl1pPr algn="ctr" rtl="0" eaLnBrk="1" fontAlgn="base" hangingPunct="1">
        <a:lnSpc>
          <a:spcPct val="95000"/>
        </a:lnSpc>
        <a:spcBef>
          <a:spcPct val="0"/>
        </a:spcBef>
        <a:spcAft>
          <a:spcPct val="0"/>
        </a:spcAft>
        <a:defRPr sz="3200" b="1" i="1">
          <a:solidFill>
            <a:schemeClr val="accent1"/>
          </a:solidFill>
          <a:latin typeface="+mj-lt"/>
          <a:ea typeface="ＭＳ Ｐゴシック" charset="-128"/>
          <a:cs typeface="ＭＳ Ｐゴシック" charset="-128"/>
        </a:defRPr>
      </a:lvl1pPr>
      <a:lvl2pPr algn="ctr" rtl="0" eaLnBrk="1" fontAlgn="base" hangingPunct="1">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2pPr>
      <a:lvl3pPr algn="ctr" rtl="0" eaLnBrk="1" fontAlgn="base" hangingPunct="1">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3pPr>
      <a:lvl4pPr algn="ctr" rtl="0" eaLnBrk="1" fontAlgn="base" hangingPunct="1">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4pPr>
      <a:lvl5pPr algn="ctr" rtl="0" eaLnBrk="1" fontAlgn="base" hangingPunct="1">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5pPr>
      <a:lvl6pPr marL="457200" algn="ctr" rtl="0" eaLnBrk="1" fontAlgn="base" hangingPunct="1">
        <a:lnSpc>
          <a:spcPct val="95000"/>
        </a:lnSpc>
        <a:spcBef>
          <a:spcPct val="0"/>
        </a:spcBef>
        <a:spcAft>
          <a:spcPct val="0"/>
        </a:spcAft>
        <a:defRPr sz="2400" b="1" i="1">
          <a:solidFill>
            <a:schemeClr val="accent1"/>
          </a:solidFill>
          <a:latin typeface="Arial" pitchFamily="-65" charset="0"/>
        </a:defRPr>
      </a:lvl6pPr>
      <a:lvl7pPr marL="914400" algn="ctr" rtl="0" eaLnBrk="1" fontAlgn="base" hangingPunct="1">
        <a:lnSpc>
          <a:spcPct val="95000"/>
        </a:lnSpc>
        <a:spcBef>
          <a:spcPct val="0"/>
        </a:spcBef>
        <a:spcAft>
          <a:spcPct val="0"/>
        </a:spcAft>
        <a:defRPr sz="2400" b="1" i="1">
          <a:solidFill>
            <a:schemeClr val="accent1"/>
          </a:solidFill>
          <a:latin typeface="Arial" pitchFamily="-65" charset="0"/>
        </a:defRPr>
      </a:lvl7pPr>
      <a:lvl8pPr marL="1371600" algn="ctr" rtl="0" eaLnBrk="1" fontAlgn="base" hangingPunct="1">
        <a:lnSpc>
          <a:spcPct val="95000"/>
        </a:lnSpc>
        <a:spcBef>
          <a:spcPct val="0"/>
        </a:spcBef>
        <a:spcAft>
          <a:spcPct val="0"/>
        </a:spcAft>
        <a:defRPr sz="2400" b="1" i="1">
          <a:solidFill>
            <a:schemeClr val="accent1"/>
          </a:solidFill>
          <a:latin typeface="Arial" pitchFamily="-65" charset="0"/>
        </a:defRPr>
      </a:lvl8pPr>
      <a:lvl9pPr marL="1828800" algn="ctr" rtl="0" eaLnBrk="1" fontAlgn="base" hangingPunct="1">
        <a:lnSpc>
          <a:spcPct val="95000"/>
        </a:lnSpc>
        <a:spcBef>
          <a:spcPct val="0"/>
        </a:spcBef>
        <a:spcAft>
          <a:spcPct val="0"/>
        </a:spcAft>
        <a:defRPr sz="2400" b="1" i="1">
          <a:solidFill>
            <a:schemeClr val="accent1"/>
          </a:solidFill>
          <a:latin typeface="Arial" pitchFamily="-65" charset="0"/>
        </a:defRPr>
      </a:lvl9pPr>
    </p:titleStyle>
    <p:bodyStyle>
      <a:lvl1pPr marL="457200" indent="-457200" algn="l" rtl="0" eaLnBrk="1" fontAlgn="base" hangingPunct="1">
        <a:spcBef>
          <a:spcPct val="20000"/>
        </a:spcBef>
        <a:spcAft>
          <a:spcPct val="0"/>
        </a:spcAft>
        <a:buClr>
          <a:srgbClr val="181D68"/>
        </a:buClr>
        <a:buFont typeface="Wingdings" pitchFamily="2" charset="2"/>
        <a:buChar char="Ø"/>
        <a:defRPr sz="2800">
          <a:solidFill>
            <a:srgbClr val="3366FF"/>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rgbClr val="181D68"/>
        </a:buClr>
        <a:buFont typeface="Wingdings" pitchFamily="2" charset="2"/>
        <a:buChar char="q"/>
        <a:defRPr sz="2400">
          <a:solidFill>
            <a:schemeClr val="tx1"/>
          </a:solidFill>
          <a:latin typeface="+mn-lt"/>
          <a:ea typeface="ＭＳ Ｐゴシック" pitchFamily="-65" charset="-128"/>
        </a:defRPr>
      </a:lvl2pPr>
      <a:lvl3pPr marL="1143000" indent="-228600" algn="l" rtl="0" eaLnBrk="1" fontAlgn="base" hangingPunct="1">
        <a:spcBef>
          <a:spcPct val="20000"/>
        </a:spcBef>
        <a:spcAft>
          <a:spcPct val="0"/>
        </a:spcAft>
        <a:buClr>
          <a:srgbClr val="181D68"/>
        </a:buClr>
        <a:buFont typeface="Arial" pitchFamily="34" charset="0"/>
        <a:buChar char="•"/>
        <a:defRPr sz="2000">
          <a:solidFill>
            <a:schemeClr val="tx1"/>
          </a:solidFill>
          <a:latin typeface="+mn-lt"/>
          <a:ea typeface="ＭＳ Ｐゴシック" pitchFamily="-65" charset="-128"/>
        </a:defRPr>
      </a:lvl3pPr>
      <a:lvl4pPr marL="1600200" indent="-228600" algn="l" rtl="0" eaLnBrk="1" fontAlgn="base" hangingPunct="1">
        <a:spcBef>
          <a:spcPct val="20000"/>
        </a:spcBef>
        <a:spcAft>
          <a:spcPct val="0"/>
        </a:spcAft>
        <a:buClr>
          <a:srgbClr val="181D68"/>
        </a:buClr>
        <a:buFont typeface="Wingdings" pitchFamily="2" charset="2"/>
        <a:buChar char="Ø"/>
        <a:defRPr sz="2000">
          <a:solidFill>
            <a:schemeClr val="tx1"/>
          </a:solidFill>
          <a:latin typeface="+mn-lt"/>
          <a:ea typeface="ＭＳ Ｐゴシック" pitchFamily="-65" charset="-128"/>
        </a:defRPr>
      </a:lvl4pPr>
      <a:lvl5pPr marL="2057400" indent="-228600" algn="l" rtl="0" eaLnBrk="1" fontAlgn="base" hangingPunct="1">
        <a:spcBef>
          <a:spcPct val="20000"/>
        </a:spcBef>
        <a:spcAft>
          <a:spcPct val="0"/>
        </a:spcAft>
        <a:buClr>
          <a:srgbClr val="181D68"/>
        </a:buClr>
        <a:buFont typeface="Wingdings" pitchFamily="2" charset="2"/>
        <a:buChar char="Ø"/>
        <a:defRPr sz="1600">
          <a:solidFill>
            <a:schemeClr val="tx1"/>
          </a:solidFill>
          <a:latin typeface="+mn-lt"/>
          <a:ea typeface="ＭＳ Ｐゴシック" pitchFamily="-65" charset="-128"/>
        </a:defRPr>
      </a:lvl5pPr>
      <a:lvl6pPr marL="2514600" indent="-228600" algn="l" rtl="0" eaLnBrk="1" fontAlgn="base" hangingPunct="1">
        <a:spcBef>
          <a:spcPct val="20000"/>
        </a:spcBef>
        <a:spcAft>
          <a:spcPct val="0"/>
        </a:spcAft>
        <a:buClr>
          <a:srgbClr val="181D68"/>
        </a:buClr>
        <a:buFont typeface="Wingdings" pitchFamily="-65" charset="2"/>
        <a:buChar char="Ø"/>
        <a:defRPr sz="14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lr>
          <a:srgbClr val="181D68"/>
        </a:buClr>
        <a:buFont typeface="Wingdings" pitchFamily="-65" charset="2"/>
        <a:buChar char="Ø"/>
        <a:defRPr sz="14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lr>
          <a:srgbClr val="181D68"/>
        </a:buClr>
        <a:buFont typeface="Wingdings" pitchFamily="-65" charset="2"/>
        <a:buChar char="Ø"/>
        <a:defRPr sz="14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lr>
          <a:srgbClr val="181D68"/>
        </a:buClr>
        <a:buFont typeface="Wingdings" pitchFamily="-65" charset="2"/>
        <a:buChar char="Ø"/>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emf"/><Relationship Id="rId4" Type="http://schemas.openxmlformats.org/officeDocument/2006/relationships/package" Target="../embeddings/Microsoft_Excel_Worksheet6.xlsx"/></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chart" Target="../charts/chart3.xml"/><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package" Target="../embeddings/Microsoft_Excel_Worksheet2.xlsx"/><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package" Target="../embeddings/Microsoft_Excel_Worksheet3.xlsx"/><Relationship Id="rId7"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package" Target="../embeddings/Microsoft_Excel_Worksheet4.xlsx"/><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5517" y="1219200"/>
            <a:ext cx="7800449" cy="1066800"/>
          </a:xfrm>
        </p:spPr>
        <p:txBody>
          <a:bodyPr/>
          <a:lstStyle/>
          <a:p>
            <a:r>
              <a:rPr lang="en-US" dirty="0" smtClean="0"/>
              <a:t>Updated slides for PAAW Project</a:t>
            </a:r>
            <a:endParaRPr lang="en-US" b="0" i="0" dirty="0">
              <a:solidFill>
                <a:schemeClr val="tx1"/>
              </a:solidFill>
            </a:endParaRPr>
          </a:p>
        </p:txBody>
      </p:sp>
      <p:sp>
        <p:nvSpPr>
          <p:cNvPr id="5" name="Subtitle 2"/>
          <p:cNvSpPr txBox="1">
            <a:spLocks/>
          </p:cNvSpPr>
          <p:nvPr/>
        </p:nvSpPr>
        <p:spPr bwMode="auto">
          <a:xfrm>
            <a:off x="705517" y="2057400"/>
            <a:ext cx="7675817" cy="35814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457200" indent="-457200" algn="l" rtl="0" eaLnBrk="0" fontAlgn="base" hangingPunct="0">
              <a:spcBef>
                <a:spcPct val="20000"/>
              </a:spcBef>
              <a:spcAft>
                <a:spcPct val="0"/>
              </a:spcAft>
              <a:buClr>
                <a:srgbClr val="181D68"/>
              </a:buClr>
              <a:buFont typeface="Wingdings" pitchFamily="2" charset="2"/>
              <a:buChar char="Ø"/>
              <a:defRPr sz="2800">
                <a:solidFill>
                  <a:srgbClr val="0000FF"/>
                </a:solidFill>
                <a:latin typeface="Arial" charset="0"/>
                <a:ea typeface="+mn-ea"/>
                <a:cs typeface="+mn-cs"/>
              </a:defRPr>
            </a:lvl1pPr>
            <a:lvl2pPr marL="742950" indent="-285750" algn="l" rtl="0" eaLnBrk="0" fontAlgn="base" hangingPunct="0">
              <a:spcBef>
                <a:spcPct val="20000"/>
              </a:spcBef>
              <a:spcAft>
                <a:spcPct val="0"/>
              </a:spcAft>
              <a:buClr>
                <a:srgbClr val="181D68"/>
              </a:buClr>
              <a:buFont typeface="Wingdings" pitchFamily="2" charset="2"/>
              <a:buChar char="q"/>
              <a:defRPr sz="2400">
                <a:solidFill>
                  <a:schemeClr val="tx1"/>
                </a:solidFill>
                <a:latin typeface="Arial" charset="0"/>
                <a:ea typeface="+mn-ea"/>
              </a:defRPr>
            </a:lvl2pPr>
            <a:lvl3pPr marL="1143000" indent="-228600" algn="l" rtl="0" eaLnBrk="0" fontAlgn="base" hangingPunct="0">
              <a:spcBef>
                <a:spcPct val="20000"/>
              </a:spcBef>
              <a:spcAft>
                <a:spcPct val="0"/>
              </a:spcAft>
              <a:buClr>
                <a:srgbClr val="181D68"/>
              </a:buClr>
              <a:buFont typeface="Arial" charset="0"/>
              <a:buChar char="•"/>
              <a:defRPr sz="2000">
                <a:solidFill>
                  <a:schemeClr val="tx1"/>
                </a:solidFill>
                <a:latin typeface="Arial" charset="0"/>
                <a:ea typeface="+mn-ea"/>
              </a:defRPr>
            </a:lvl3pPr>
            <a:lvl4pPr marL="1600200" indent="-228600" algn="l" rtl="0" eaLnBrk="0" fontAlgn="base" hangingPunct="0">
              <a:spcBef>
                <a:spcPct val="20000"/>
              </a:spcBef>
              <a:spcAft>
                <a:spcPct val="0"/>
              </a:spcAft>
              <a:buClr>
                <a:srgbClr val="181D68"/>
              </a:buClr>
              <a:buFont typeface="Wingdings" pitchFamily="2" charset="2"/>
              <a:buChar char="Ø"/>
              <a:defRPr>
                <a:solidFill>
                  <a:schemeClr val="tx1"/>
                </a:solidFill>
                <a:latin typeface="Arial" charset="0"/>
                <a:ea typeface="+mn-ea"/>
              </a:defRPr>
            </a:lvl4pPr>
            <a:lvl5pPr marL="2057400" indent="-228600" algn="l" rtl="0" eaLnBrk="0" fontAlgn="base" hangingPunct="0">
              <a:spcBef>
                <a:spcPct val="20000"/>
              </a:spcBef>
              <a:spcAft>
                <a:spcPct val="0"/>
              </a:spcAft>
              <a:buClr>
                <a:srgbClr val="181D68"/>
              </a:buClr>
              <a:buFont typeface="Wingdings" pitchFamily="2" charset="2"/>
              <a:buChar char="Ø"/>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181D68"/>
              </a:buClr>
              <a:buFont typeface="Wingdings" pitchFamily="-65" charset="2"/>
              <a:buChar char="Ø"/>
              <a:defRPr sz="1400">
                <a:solidFill>
                  <a:schemeClr val="tx1"/>
                </a:solidFill>
                <a:latin typeface="+mn-lt"/>
                <a:ea typeface="+mn-ea"/>
              </a:defRPr>
            </a:lvl6pPr>
            <a:lvl7pPr marL="2971800" indent="-228600" algn="l" rtl="0" eaLnBrk="0" fontAlgn="base" hangingPunct="0">
              <a:spcBef>
                <a:spcPct val="20000"/>
              </a:spcBef>
              <a:spcAft>
                <a:spcPct val="0"/>
              </a:spcAft>
              <a:buClr>
                <a:srgbClr val="181D68"/>
              </a:buClr>
              <a:buFont typeface="Wingdings" pitchFamily="-65" charset="2"/>
              <a:buChar char="Ø"/>
              <a:defRPr sz="1400">
                <a:solidFill>
                  <a:schemeClr val="tx1"/>
                </a:solidFill>
                <a:latin typeface="+mn-lt"/>
                <a:ea typeface="+mn-ea"/>
              </a:defRPr>
            </a:lvl7pPr>
            <a:lvl8pPr marL="3429000" indent="-228600" algn="l" rtl="0" eaLnBrk="0" fontAlgn="base" hangingPunct="0">
              <a:spcBef>
                <a:spcPct val="20000"/>
              </a:spcBef>
              <a:spcAft>
                <a:spcPct val="0"/>
              </a:spcAft>
              <a:buClr>
                <a:srgbClr val="181D68"/>
              </a:buClr>
              <a:buFont typeface="Wingdings" pitchFamily="-65" charset="2"/>
              <a:buChar char="Ø"/>
              <a:defRPr sz="1400">
                <a:solidFill>
                  <a:schemeClr val="tx1"/>
                </a:solidFill>
                <a:latin typeface="+mn-lt"/>
                <a:ea typeface="+mn-ea"/>
              </a:defRPr>
            </a:lvl8pPr>
            <a:lvl9pPr marL="3886200" indent="-228600" algn="l" rtl="0" eaLnBrk="0" fontAlgn="base" hangingPunct="0">
              <a:spcBef>
                <a:spcPct val="20000"/>
              </a:spcBef>
              <a:spcAft>
                <a:spcPct val="0"/>
              </a:spcAft>
              <a:buClr>
                <a:srgbClr val="181D68"/>
              </a:buClr>
              <a:buFont typeface="Wingdings" pitchFamily="-65" charset="2"/>
              <a:buChar char="Ø"/>
              <a:defRPr sz="1400">
                <a:solidFill>
                  <a:schemeClr val="tx1"/>
                </a:solidFill>
                <a:latin typeface="+mn-lt"/>
                <a:ea typeface="+mn-ea"/>
              </a:defRPr>
            </a:lvl9pPr>
          </a:lstStyle>
          <a:p>
            <a:pPr algn="ctr">
              <a:buFont typeface="Wingdings" pitchFamily="2" charset="2"/>
              <a:buNone/>
            </a:pPr>
            <a:r>
              <a:rPr lang="en-US" sz="2400" b="1" dirty="0" smtClean="0">
                <a:solidFill>
                  <a:srgbClr val="0000CC"/>
                </a:solidFill>
              </a:rPr>
              <a:t>Rakesh </a:t>
            </a:r>
            <a:r>
              <a:rPr lang="en-US" sz="2400" b="1" dirty="0">
                <a:solidFill>
                  <a:srgbClr val="0000CC"/>
                </a:solidFill>
              </a:rPr>
              <a:t>K. </a:t>
            </a:r>
            <a:r>
              <a:rPr lang="en-US" sz="2400" b="1" dirty="0" err="1" smtClean="0">
                <a:solidFill>
                  <a:srgbClr val="0000CC"/>
                </a:solidFill>
              </a:rPr>
              <a:t>Kapania</a:t>
            </a:r>
            <a:r>
              <a:rPr lang="en-US" sz="2400" b="1" dirty="0" smtClean="0">
                <a:solidFill>
                  <a:srgbClr val="0000CC"/>
                </a:solidFill>
              </a:rPr>
              <a:t>, </a:t>
            </a:r>
            <a:r>
              <a:rPr lang="en-US" sz="2400" b="1" dirty="0" err="1" smtClean="0">
                <a:solidFill>
                  <a:srgbClr val="0000CC"/>
                </a:solidFill>
              </a:rPr>
              <a:t>Ph.D</a:t>
            </a:r>
            <a:endParaRPr lang="en-US" sz="2400" b="1" dirty="0">
              <a:solidFill>
                <a:srgbClr val="0000CC"/>
              </a:solidFill>
            </a:endParaRPr>
          </a:p>
          <a:p>
            <a:pPr algn="ctr">
              <a:buFont typeface="Wingdings" pitchFamily="2" charset="2"/>
              <a:buNone/>
            </a:pPr>
            <a:r>
              <a:rPr lang="en-US" sz="1800" b="1" dirty="0">
                <a:solidFill>
                  <a:srgbClr val="000000"/>
                </a:solidFill>
              </a:rPr>
              <a:t>Mitchell Professor of Aerospace and Ocean </a:t>
            </a:r>
            <a:r>
              <a:rPr lang="en-US" sz="1800" b="1" dirty="0" smtClean="0">
                <a:solidFill>
                  <a:srgbClr val="000000"/>
                </a:solidFill>
              </a:rPr>
              <a:t>Engineering</a:t>
            </a:r>
          </a:p>
          <a:p>
            <a:pPr marL="0" indent="0" algn="ctr">
              <a:buFont typeface="Wingdings" pitchFamily="2" charset="2"/>
              <a:buNone/>
            </a:pPr>
            <a:r>
              <a:rPr lang="en-US" sz="2400" b="1" dirty="0">
                <a:solidFill>
                  <a:srgbClr val="0000CC"/>
                </a:solidFill>
              </a:rPr>
              <a:t>Wei </a:t>
            </a:r>
            <a:r>
              <a:rPr lang="en-US" sz="2400" b="1" dirty="0" smtClean="0">
                <a:solidFill>
                  <a:srgbClr val="0000CC"/>
                </a:solidFill>
              </a:rPr>
              <a:t>Zhao</a:t>
            </a:r>
          </a:p>
          <a:p>
            <a:pPr marL="0" indent="0" algn="ctr">
              <a:buFont typeface="Wingdings" pitchFamily="2" charset="2"/>
              <a:buNone/>
            </a:pPr>
            <a:r>
              <a:rPr lang="en-US" sz="2400" b="1" dirty="0" err="1" smtClean="0">
                <a:solidFill>
                  <a:srgbClr val="0000CC"/>
                </a:solidFill>
              </a:rPr>
              <a:t>Neeharika</a:t>
            </a:r>
            <a:r>
              <a:rPr lang="en-US" sz="2400" b="1" dirty="0" smtClean="0">
                <a:solidFill>
                  <a:srgbClr val="0000CC"/>
                </a:solidFill>
              </a:rPr>
              <a:t> </a:t>
            </a:r>
            <a:r>
              <a:rPr lang="en-US" sz="2400" b="1" dirty="0" err="1" smtClean="0">
                <a:solidFill>
                  <a:srgbClr val="0000CC"/>
                </a:solidFill>
              </a:rPr>
              <a:t>Muthirevula</a:t>
            </a:r>
            <a:endParaRPr lang="en-US" sz="2400" b="1" dirty="0" smtClean="0">
              <a:solidFill>
                <a:srgbClr val="0000CC"/>
              </a:solidFill>
            </a:endParaRPr>
          </a:p>
          <a:p>
            <a:pPr marL="0" indent="0" algn="ctr">
              <a:buFont typeface="Wingdings" pitchFamily="2" charset="2"/>
              <a:buNone/>
            </a:pPr>
            <a:r>
              <a:rPr lang="en-US" sz="2400" b="1" dirty="0" err="1" smtClean="0">
                <a:solidFill>
                  <a:srgbClr val="0000CC"/>
                </a:solidFill>
              </a:rPr>
              <a:t>Rikin</a:t>
            </a:r>
            <a:r>
              <a:rPr lang="en-US" sz="2400" b="1" dirty="0" smtClean="0">
                <a:solidFill>
                  <a:srgbClr val="0000CC"/>
                </a:solidFill>
              </a:rPr>
              <a:t> Gupta</a:t>
            </a:r>
          </a:p>
          <a:p>
            <a:pPr marL="0" indent="0" algn="ctr">
              <a:buFont typeface="Wingdings" pitchFamily="2" charset="2"/>
              <a:buNone/>
            </a:pPr>
            <a:r>
              <a:rPr lang="en-US" sz="2400" b="1" dirty="0" smtClean="0">
                <a:solidFill>
                  <a:srgbClr val="0000CC"/>
                </a:solidFill>
              </a:rPr>
              <a:t>Mohamed </a:t>
            </a:r>
            <a:r>
              <a:rPr lang="en-US" sz="2400" b="1" dirty="0" err="1" smtClean="0">
                <a:solidFill>
                  <a:srgbClr val="0000CC"/>
                </a:solidFill>
              </a:rPr>
              <a:t>Jrad</a:t>
            </a:r>
            <a:endParaRPr lang="en-US" sz="2400" b="1" dirty="0">
              <a:solidFill>
                <a:srgbClr val="0000CC"/>
              </a:solidFill>
            </a:endParaRPr>
          </a:p>
          <a:p>
            <a:pPr marL="0" indent="0" algn="ctr">
              <a:buFont typeface="Wingdings" pitchFamily="2" charset="2"/>
              <a:buNone/>
            </a:pPr>
            <a:endParaRPr lang="en-US" sz="2000" b="1" dirty="0" smtClean="0"/>
          </a:p>
          <a:p>
            <a:pPr marL="0" indent="0" algn="ctr">
              <a:buFont typeface="Wingdings" pitchFamily="2" charset="2"/>
              <a:buNone/>
            </a:pPr>
            <a:r>
              <a:rPr lang="en-US" sz="2000" b="1" dirty="0" smtClean="0">
                <a:solidFill>
                  <a:schemeClr val="tx1"/>
                </a:solidFill>
              </a:rPr>
              <a:t>July 30, 2015</a:t>
            </a:r>
          </a:p>
          <a:p>
            <a:pPr marL="0" indent="0" algn="ctr">
              <a:buFont typeface="Wingdings" pitchFamily="2" charset="2"/>
              <a:buNone/>
            </a:pPr>
            <a:r>
              <a:rPr lang="en-US" sz="2000" b="1" dirty="0"/>
              <a:t/>
            </a:r>
            <a:br>
              <a:rPr lang="en-US" sz="2000" b="1" dirty="0"/>
            </a:br>
            <a:r>
              <a:rPr lang="en-US" sz="1600" b="1" dirty="0">
                <a:solidFill>
                  <a:srgbClr val="800000"/>
                </a:solidFill>
              </a:rPr>
              <a:t>Multidisciplinary Analysis and Design Center for Advanced Vehicles </a:t>
            </a:r>
            <a:br>
              <a:rPr lang="en-US" sz="1600" b="1" dirty="0">
                <a:solidFill>
                  <a:srgbClr val="800000"/>
                </a:solidFill>
              </a:rPr>
            </a:br>
            <a:r>
              <a:rPr lang="en-US" sz="1600" b="1" dirty="0">
                <a:solidFill>
                  <a:srgbClr val="800000"/>
                </a:solidFill>
              </a:rPr>
              <a:t>Virginia Polytechnic Institute and State University</a:t>
            </a:r>
            <a:br>
              <a:rPr lang="en-US" sz="1600" b="1" dirty="0">
                <a:solidFill>
                  <a:srgbClr val="800000"/>
                </a:solidFill>
              </a:rPr>
            </a:br>
            <a:r>
              <a:rPr lang="en-US" sz="1600" b="1" dirty="0">
                <a:solidFill>
                  <a:srgbClr val="800000"/>
                </a:solidFill>
              </a:rPr>
              <a:t>Blacksburg, VA 24061-0203</a:t>
            </a:r>
          </a:p>
        </p:txBody>
      </p:sp>
    </p:spTree>
    <p:extLst>
      <p:ext uri="{BB962C8B-B14F-4D97-AF65-F5344CB8AC3E}">
        <p14:creationId xmlns:p14="http://schemas.microsoft.com/office/powerpoint/2010/main" val="858221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161" y="1212305"/>
            <a:ext cx="8875078" cy="4958032"/>
          </a:xfrm>
          <a:prstGeom prst="rect">
            <a:avLst/>
          </a:prstGeom>
        </p:spPr>
      </p:pic>
      <p:sp>
        <p:nvSpPr>
          <p:cNvPr id="5" name="TextBox 4"/>
          <p:cNvSpPr txBox="1"/>
          <p:nvPr/>
        </p:nvSpPr>
        <p:spPr>
          <a:xfrm>
            <a:off x="533400" y="1600200"/>
            <a:ext cx="1905000" cy="954107"/>
          </a:xfrm>
          <a:prstGeom prst="rect">
            <a:avLst/>
          </a:prstGeom>
          <a:noFill/>
        </p:spPr>
        <p:txBody>
          <a:bodyPr wrap="square" rtlCol="0">
            <a:spAutoFit/>
          </a:bodyPr>
          <a:lstStyle/>
          <a:p>
            <a:r>
              <a:rPr lang="en-US" sz="2800" b="1" dirty="0" smtClean="0"/>
              <a:t>1</a:t>
            </a:r>
            <a:r>
              <a:rPr lang="en-US" sz="2800" b="1" baseline="30000" dirty="0" smtClean="0"/>
              <a:t>st</a:t>
            </a:r>
            <a:r>
              <a:rPr lang="en-US" sz="2800" b="1" dirty="0" smtClean="0"/>
              <a:t> ASB</a:t>
            </a:r>
          </a:p>
          <a:p>
            <a:r>
              <a:rPr lang="en-US" sz="2800" b="1" dirty="0" smtClean="0"/>
              <a:t>6.85 Hz</a:t>
            </a:r>
            <a:endParaRPr lang="en-US" sz="2800" b="1" dirty="0"/>
          </a:p>
        </p:txBody>
      </p:sp>
      <p:sp>
        <p:nvSpPr>
          <p:cNvPr id="6" name="Title 1"/>
          <p:cNvSpPr>
            <a:spLocks noGrp="1"/>
          </p:cNvSpPr>
          <p:nvPr>
            <p:ph type="title"/>
          </p:nvPr>
        </p:nvSpPr>
        <p:spPr/>
        <p:txBody>
          <a:bodyPr/>
          <a:lstStyle/>
          <a:p>
            <a:r>
              <a:rPr lang="en-US" dirty="0" smtClean="0"/>
              <a:t>Flexible wing mode shapes, 8</a:t>
            </a:r>
            <a:endParaRPr lang="en-US" dirty="0"/>
          </a:p>
        </p:txBody>
      </p:sp>
      <p:sp>
        <p:nvSpPr>
          <p:cNvPr id="7" name="Rounded Rectangle 6"/>
          <p:cNvSpPr/>
          <p:nvPr/>
        </p:nvSpPr>
        <p:spPr bwMode="auto">
          <a:xfrm>
            <a:off x="3822700" y="5105400"/>
            <a:ext cx="1488505" cy="46841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1432195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wing mode shapes, 9</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6" y="1219200"/>
            <a:ext cx="9053466" cy="4985182"/>
          </a:xfrm>
          <a:prstGeom prst="rect">
            <a:avLst/>
          </a:prstGeom>
        </p:spPr>
      </p:pic>
      <p:sp>
        <p:nvSpPr>
          <p:cNvPr id="7" name="TextBox 6"/>
          <p:cNvSpPr txBox="1"/>
          <p:nvPr/>
        </p:nvSpPr>
        <p:spPr>
          <a:xfrm>
            <a:off x="533400" y="1600200"/>
            <a:ext cx="1905000" cy="954107"/>
          </a:xfrm>
          <a:prstGeom prst="rect">
            <a:avLst/>
          </a:prstGeom>
          <a:noFill/>
        </p:spPr>
        <p:txBody>
          <a:bodyPr wrap="square" rtlCol="0">
            <a:spAutoFit/>
          </a:bodyPr>
          <a:lstStyle/>
          <a:p>
            <a:r>
              <a:rPr lang="en-US" sz="2800" b="1" dirty="0" smtClean="0"/>
              <a:t>2</a:t>
            </a:r>
            <a:r>
              <a:rPr lang="en-US" sz="2800" b="1" baseline="30000" dirty="0" smtClean="0"/>
              <a:t>nd</a:t>
            </a:r>
            <a:r>
              <a:rPr lang="en-US" sz="2800" b="1" dirty="0" smtClean="0"/>
              <a:t>  SB</a:t>
            </a:r>
          </a:p>
          <a:p>
            <a:r>
              <a:rPr lang="en-US" sz="2800" b="1" dirty="0" smtClean="0"/>
              <a:t>14.08 Hz</a:t>
            </a:r>
            <a:endParaRPr lang="en-US" sz="2800" b="1" dirty="0"/>
          </a:p>
        </p:txBody>
      </p:sp>
      <p:sp>
        <p:nvSpPr>
          <p:cNvPr id="8" name="Rounded Rectangle 7"/>
          <p:cNvSpPr/>
          <p:nvPr/>
        </p:nvSpPr>
        <p:spPr bwMode="auto">
          <a:xfrm>
            <a:off x="3822700" y="5181600"/>
            <a:ext cx="1488505" cy="46841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3838180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wing mode shapes, 10</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35" y="1143105"/>
            <a:ext cx="9053465" cy="4952895"/>
          </a:xfrm>
          <a:prstGeom prst="rect">
            <a:avLst/>
          </a:prstGeom>
        </p:spPr>
      </p:pic>
      <p:sp>
        <p:nvSpPr>
          <p:cNvPr id="5" name="Rounded Rectangle 4"/>
          <p:cNvSpPr/>
          <p:nvPr/>
        </p:nvSpPr>
        <p:spPr bwMode="auto">
          <a:xfrm>
            <a:off x="3796814" y="4947394"/>
            <a:ext cx="1488505" cy="46841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sp>
        <p:nvSpPr>
          <p:cNvPr id="6" name="TextBox 5"/>
          <p:cNvSpPr txBox="1"/>
          <p:nvPr/>
        </p:nvSpPr>
        <p:spPr>
          <a:xfrm>
            <a:off x="228600" y="1371600"/>
            <a:ext cx="3733800" cy="954107"/>
          </a:xfrm>
          <a:prstGeom prst="rect">
            <a:avLst/>
          </a:prstGeom>
          <a:noFill/>
        </p:spPr>
        <p:txBody>
          <a:bodyPr wrap="square" rtlCol="0">
            <a:spAutoFit/>
          </a:bodyPr>
          <a:lstStyle/>
          <a:p>
            <a:r>
              <a:rPr lang="en-US" sz="2800" b="1" dirty="0" smtClean="0"/>
              <a:t>AST/ASB Coupling</a:t>
            </a:r>
          </a:p>
          <a:p>
            <a:r>
              <a:rPr lang="en-US" sz="2800" b="1" dirty="0" smtClean="0"/>
              <a:t>16.19 Hz</a:t>
            </a:r>
            <a:endParaRPr lang="en-US" sz="2800" b="1" dirty="0"/>
          </a:p>
        </p:txBody>
      </p:sp>
    </p:spTree>
    <p:extLst>
      <p:ext uri="{BB962C8B-B14F-4D97-AF65-F5344CB8AC3E}">
        <p14:creationId xmlns:p14="http://schemas.microsoft.com/office/powerpoint/2010/main" val="1847998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wing mode shapes, 11</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47" y="1246991"/>
            <a:ext cx="9001494" cy="4913596"/>
          </a:xfrm>
          <a:prstGeom prst="rect">
            <a:avLst/>
          </a:prstGeom>
        </p:spPr>
      </p:pic>
      <p:sp>
        <p:nvSpPr>
          <p:cNvPr id="7" name="Rounded Rectangle 6"/>
          <p:cNvSpPr/>
          <p:nvPr/>
        </p:nvSpPr>
        <p:spPr bwMode="auto">
          <a:xfrm>
            <a:off x="3822700" y="5029200"/>
            <a:ext cx="1488505" cy="46841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dirty="0">
              <a:ln>
                <a:noFill/>
              </a:ln>
              <a:solidFill>
                <a:schemeClr val="tx1"/>
              </a:solidFill>
              <a:effectLst/>
              <a:latin typeface="Arial" pitchFamily="-65" charset="0"/>
            </a:endParaRPr>
          </a:p>
        </p:txBody>
      </p:sp>
      <p:sp>
        <p:nvSpPr>
          <p:cNvPr id="8" name="TextBox 7"/>
          <p:cNvSpPr txBox="1"/>
          <p:nvPr/>
        </p:nvSpPr>
        <p:spPr>
          <a:xfrm>
            <a:off x="533400" y="1600200"/>
            <a:ext cx="1905000" cy="954107"/>
          </a:xfrm>
          <a:prstGeom prst="rect">
            <a:avLst/>
          </a:prstGeom>
          <a:noFill/>
        </p:spPr>
        <p:txBody>
          <a:bodyPr wrap="square" rtlCol="0">
            <a:spAutoFit/>
          </a:bodyPr>
          <a:lstStyle/>
          <a:p>
            <a:r>
              <a:rPr lang="en-US" sz="2800" b="1" dirty="0" smtClean="0"/>
              <a:t>2</a:t>
            </a:r>
            <a:r>
              <a:rPr lang="en-US" sz="2800" b="1" baseline="30000" dirty="0" smtClean="0"/>
              <a:t>nd</a:t>
            </a:r>
            <a:r>
              <a:rPr lang="en-US" sz="2800" b="1" dirty="0" smtClean="0"/>
              <a:t>  ASB</a:t>
            </a:r>
          </a:p>
          <a:p>
            <a:r>
              <a:rPr lang="en-US" sz="2800" b="1" dirty="0" smtClean="0"/>
              <a:t>18.00 Hz</a:t>
            </a:r>
            <a:endParaRPr lang="en-US" sz="2800" b="1" dirty="0"/>
          </a:p>
        </p:txBody>
      </p:sp>
    </p:spTree>
    <p:extLst>
      <p:ext uri="{BB962C8B-B14F-4D97-AF65-F5344CB8AC3E}">
        <p14:creationId xmlns:p14="http://schemas.microsoft.com/office/powerpoint/2010/main" val="3838180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wing mode shapes, 12</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6" y="898944"/>
            <a:ext cx="9053466" cy="5386068"/>
          </a:xfrm>
          <a:prstGeom prst="rect">
            <a:avLst/>
          </a:prstGeom>
        </p:spPr>
      </p:pic>
      <p:sp>
        <p:nvSpPr>
          <p:cNvPr id="5" name="Rounded Rectangle 4"/>
          <p:cNvSpPr/>
          <p:nvPr/>
        </p:nvSpPr>
        <p:spPr bwMode="auto">
          <a:xfrm>
            <a:off x="3822700" y="5181600"/>
            <a:ext cx="1488505" cy="46841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sp>
        <p:nvSpPr>
          <p:cNvPr id="6" name="TextBox 5"/>
          <p:cNvSpPr txBox="1"/>
          <p:nvPr/>
        </p:nvSpPr>
        <p:spPr>
          <a:xfrm>
            <a:off x="533400" y="1600200"/>
            <a:ext cx="1905000" cy="954107"/>
          </a:xfrm>
          <a:prstGeom prst="rect">
            <a:avLst/>
          </a:prstGeom>
          <a:noFill/>
        </p:spPr>
        <p:txBody>
          <a:bodyPr wrap="square" rtlCol="0">
            <a:spAutoFit/>
          </a:bodyPr>
          <a:lstStyle/>
          <a:p>
            <a:r>
              <a:rPr lang="en-US" sz="2800" b="1" dirty="0" smtClean="0"/>
              <a:t>1</a:t>
            </a:r>
            <a:r>
              <a:rPr lang="en-US" sz="2800" b="1" baseline="30000" dirty="0" smtClean="0"/>
              <a:t>st</a:t>
            </a:r>
            <a:r>
              <a:rPr lang="en-US" sz="2800" b="1" dirty="0" smtClean="0"/>
              <a:t> ST</a:t>
            </a:r>
          </a:p>
          <a:p>
            <a:r>
              <a:rPr lang="en-US" sz="2800" b="1" dirty="0" smtClean="0"/>
              <a:t>18.53 Hz</a:t>
            </a:r>
            <a:endParaRPr lang="en-US" sz="2800" b="1" dirty="0"/>
          </a:p>
        </p:txBody>
      </p:sp>
    </p:spTree>
    <p:extLst>
      <p:ext uri="{BB962C8B-B14F-4D97-AF65-F5344CB8AC3E}">
        <p14:creationId xmlns:p14="http://schemas.microsoft.com/office/powerpoint/2010/main" val="4069565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057400" y="116632"/>
            <a:ext cx="5616401" cy="398463"/>
          </a:xfrm>
          <a:prstGeom prst="rect">
            <a:avLst/>
          </a:prstGeom>
          <a:noFill/>
          <a:ln w="12700">
            <a:noFill/>
            <a:miter lim="800000"/>
            <a:headEnd/>
            <a:tailEnd/>
          </a:ln>
        </p:spPr>
        <p:txBody>
          <a:bodyPr vert="horz" wrap="none" lIns="63500" tIns="25400" rIns="63500" bIns="25400" numCol="1" anchor="t" anchorCtr="0" compatLnSpc="1">
            <a:prstTxWarp prst="textNoShape">
              <a:avLst/>
            </a:prstTxWarp>
          </a:bodyPr>
          <a:lstStyle>
            <a:lvl1pPr algn="ctr" rtl="0" eaLnBrk="0" fontAlgn="base" hangingPunct="0">
              <a:lnSpc>
                <a:spcPct val="95000"/>
              </a:lnSpc>
              <a:spcBef>
                <a:spcPct val="0"/>
              </a:spcBef>
              <a:spcAft>
                <a:spcPct val="0"/>
              </a:spcAft>
              <a:defRPr sz="3200" b="1" i="1">
                <a:solidFill>
                  <a:srgbClr val="AC0000"/>
                </a:solidFill>
                <a:latin typeface="Arial" charset="0"/>
                <a:ea typeface="+mj-ea"/>
                <a:cs typeface="+mj-cs"/>
              </a:defRPr>
            </a:lvl1pPr>
            <a:lvl2pPr algn="ctr" rtl="0" eaLnBrk="0" fontAlgn="base" hangingPunct="0">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2pPr>
            <a:lvl3pPr algn="ctr" rtl="0" eaLnBrk="0" fontAlgn="base" hangingPunct="0">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3pPr>
            <a:lvl4pPr algn="ctr" rtl="0" eaLnBrk="0" fontAlgn="base" hangingPunct="0">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4pPr>
            <a:lvl5pPr algn="ctr" rtl="0" eaLnBrk="0" fontAlgn="base" hangingPunct="0">
              <a:lnSpc>
                <a:spcPct val="95000"/>
              </a:lnSpc>
              <a:spcBef>
                <a:spcPct val="0"/>
              </a:spcBef>
              <a:spcAft>
                <a:spcPct val="0"/>
              </a:spcAft>
              <a:defRPr sz="3200" b="1" i="1">
                <a:solidFill>
                  <a:schemeClr val="accent1"/>
                </a:solidFill>
                <a:latin typeface="Arial" pitchFamily="-65" charset="0"/>
                <a:ea typeface="ＭＳ Ｐゴシック" charset="-128"/>
                <a:cs typeface="ＭＳ Ｐゴシック" charset="-128"/>
              </a:defRPr>
            </a:lvl5pPr>
            <a:lvl6pPr marL="457200" algn="ctr" rtl="0" eaLnBrk="0" fontAlgn="base" hangingPunct="0">
              <a:lnSpc>
                <a:spcPct val="95000"/>
              </a:lnSpc>
              <a:spcBef>
                <a:spcPct val="0"/>
              </a:spcBef>
              <a:spcAft>
                <a:spcPct val="0"/>
              </a:spcAft>
              <a:defRPr sz="2400" b="1" i="1">
                <a:solidFill>
                  <a:schemeClr val="accent1"/>
                </a:solidFill>
                <a:latin typeface="Arial" pitchFamily="-65" charset="0"/>
              </a:defRPr>
            </a:lvl6pPr>
            <a:lvl7pPr marL="914400" algn="ctr" rtl="0" eaLnBrk="0" fontAlgn="base" hangingPunct="0">
              <a:lnSpc>
                <a:spcPct val="95000"/>
              </a:lnSpc>
              <a:spcBef>
                <a:spcPct val="0"/>
              </a:spcBef>
              <a:spcAft>
                <a:spcPct val="0"/>
              </a:spcAft>
              <a:defRPr sz="2400" b="1" i="1">
                <a:solidFill>
                  <a:schemeClr val="accent1"/>
                </a:solidFill>
                <a:latin typeface="Arial" pitchFamily="-65" charset="0"/>
              </a:defRPr>
            </a:lvl7pPr>
            <a:lvl8pPr marL="1371600" algn="ctr" rtl="0" eaLnBrk="0" fontAlgn="base" hangingPunct="0">
              <a:lnSpc>
                <a:spcPct val="95000"/>
              </a:lnSpc>
              <a:spcBef>
                <a:spcPct val="0"/>
              </a:spcBef>
              <a:spcAft>
                <a:spcPct val="0"/>
              </a:spcAft>
              <a:defRPr sz="2400" b="1" i="1">
                <a:solidFill>
                  <a:schemeClr val="accent1"/>
                </a:solidFill>
                <a:latin typeface="Arial" pitchFamily="-65" charset="0"/>
              </a:defRPr>
            </a:lvl8pPr>
            <a:lvl9pPr marL="1828800" algn="ctr" rtl="0" eaLnBrk="0" fontAlgn="base" hangingPunct="0">
              <a:lnSpc>
                <a:spcPct val="95000"/>
              </a:lnSpc>
              <a:spcBef>
                <a:spcPct val="0"/>
              </a:spcBef>
              <a:spcAft>
                <a:spcPct val="0"/>
              </a:spcAft>
              <a:defRPr sz="2400" b="1" i="1">
                <a:solidFill>
                  <a:schemeClr val="accent1"/>
                </a:solidFill>
                <a:latin typeface="Arial" pitchFamily="-65" charset="0"/>
              </a:defRPr>
            </a:lvl9pPr>
          </a:lstStyle>
          <a:p>
            <a:r>
              <a:rPr lang="en-US" sz="2800" dirty="0" smtClean="0">
                <a:solidFill>
                  <a:schemeClr val="bg1"/>
                </a:solidFill>
              </a:rPr>
              <a:t>Design parameters</a:t>
            </a:r>
            <a:endParaRPr lang="en-US" sz="2800" dirty="0">
              <a:solidFill>
                <a:schemeClr val="bg1"/>
              </a:solidFill>
            </a:endParaRPr>
          </a:p>
        </p:txBody>
      </p:sp>
      <p:graphicFrame>
        <p:nvGraphicFramePr>
          <p:cNvPr id="5" name="Content Placeholder 5"/>
          <p:cNvGraphicFramePr>
            <a:graphicFrameLocks/>
          </p:cNvGraphicFramePr>
          <p:nvPr>
            <p:extLst>
              <p:ext uri="{D42A27DB-BD31-4B8C-83A1-F6EECF244321}">
                <p14:modId xmlns:p14="http://schemas.microsoft.com/office/powerpoint/2010/main" val="717250932"/>
              </p:ext>
            </p:extLst>
          </p:nvPr>
        </p:nvGraphicFramePr>
        <p:xfrm>
          <a:off x="107504" y="980728"/>
          <a:ext cx="3384376" cy="1483360"/>
        </p:xfrm>
        <a:graphic>
          <a:graphicData uri="http://schemas.openxmlformats.org/drawingml/2006/table">
            <a:tbl>
              <a:tblPr firstRow="1" bandRow="1">
                <a:tableStyleId>{10A1B5D5-9B99-4C35-A422-299274C87663}</a:tableStyleId>
              </a:tblPr>
              <a:tblGrid>
                <a:gridCol w="1944216"/>
                <a:gridCol w="1440160"/>
              </a:tblGrid>
              <a:tr h="370840">
                <a:tc>
                  <a:txBody>
                    <a:bodyPr/>
                    <a:lstStyle/>
                    <a:p>
                      <a:pPr algn="ctr"/>
                      <a:r>
                        <a:rPr lang="en-US" dirty="0" smtClean="0">
                          <a:latin typeface="Arial"/>
                          <a:cs typeface="Arial"/>
                        </a:rPr>
                        <a:t>Geometry </a:t>
                      </a:r>
                      <a:endParaRPr lang="en-US" dirty="0">
                        <a:latin typeface="Arial"/>
                        <a:cs typeface="Arial"/>
                      </a:endParaRPr>
                    </a:p>
                  </a:txBody>
                  <a:tcPr>
                    <a:lnL w="12700" cap="flat" cmpd="sng" algn="ctr">
                      <a:solidFill>
                        <a:srgbClr val="800000"/>
                      </a:solidFill>
                      <a:prstDash val="solid"/>
                      <a:round/>
                      <a:headEnd type="none" w="med" len="med"/>
                      <a:tailEnd type="none" w="med" len="med"/>
                    </a:lnL>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c>
                  <a:txBody>
                    <a:bodyPr/>
                    <a:lstStyle/>
                    <a:p>
                      <a:pPr algn="ctr"/>
                      <a:r>
                        <a:rPr lang="en-US" dirty="0" smtClean="0">
                          <a:latin typeface="Arial"/>
                          <a:cs typeface="Arial"/>
                        </a:rPr>
                        <a:t>Values</a:t>
                      </a:r>
                      <a:endParaRPr lang="en-US" dirty="0">
                        <a:latin typeface="Arial"/>
                        <a:cs typeface="Arial"/>
                      </a:endParaRPr>
                    </a:p>
                  </a:txBody>
                  <a:tcPr>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r>
              <a:tr h="370840">
                <a:tc>
                  <a:txBody>
                    <a:bodyPr/>
                    <a:lstStyle/>
                    <a:p>
                      <a:pPr algn="ctr"/>
                      <a:r>
                        <a:rPr lang="en-US" dirty="0" smtClean="0">
                          <a:latin typeface="Arial"/>
                          <a:cs typeface="Arial"/>
                        </a:rPr>
                        <a:t>Span</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dirty="0" smtClean="0">
                          <a:latin typeface="Arial"/>
                          <a:cs typeface="Arial"/>
                        </a:rPr>
                        <a:t>169.06 in</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r h="370840">
                <a:tc>
                  <a:txBody>
                    <a:bodyPr/>
                    <a:lstStyle/>
                    <a:p>
                      <a:pPr algn="ctr"/>
                      <a:r>
                        <a:rPr lang="en-US" dirty="0" smtClean="0">
                          <a:latin typeface="Arial"/>
                          <a:cs typeface="Arial"/>
                        </a:rPr>
                        <a:t>Reference Chord </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baseline="0" dirty="0" smtClean="0">
                          <a:latin typeface="Arial"/>
                          <a:cs typeface="Arial"/>
                        </a:rPr>
                        <a:t>21.25 in</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r h="370840">
                <a:tc>
                  <a:txBody>
                    <a:bodyPr/>
                    <a:lstStyle/>
                    <a:p>
                      <a:pPr algn="ctr"/>
                      <a:r>
                        <a:rPr lang="en-US" dirty="0" smtClean="0">
                          <a:latin typeface="Arial"/>
                          <a:cs typeface="Arial"/>
                        </a:rPr>
                        <a:t>Area </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baseline="0" dirty="0" smtClean="0">
                          <a:latin typeface="Arial"/>
                          <a:cs typeface="Arial"/>
                        </a:rPr>
                        <a:t>3386.29 in</a:t>
                      </a:r>
                      <a:r>
                        <a:rPr lang="en-US" baseline="30000" dirty="0" smtClean="0">
                          <a:latin typeface="Arial"/>
                          <a:cs typeface="Arial"/>
                        </a:rPr>
                        <a:t>2</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bl>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619183328"/>
              </p:ext>
            </p:extLst>
          </p:nvPr>
        </p:nvGraphicFramePr>
        <p:xfrm>
          <a:off x="4572001" y="980728"/>
          <a:ext cx="4314201" cy="1854200"/>
        </p:xfrm>
        <a:graphic>
          <a:graphicData uri="http://schemas.openxmlformats.org/drawingml/2006/table">
            <a:tbl>
              <a:tblPr firstRow="1" bandRow="1">
                <a:tableStyleId>{10A1B5D5-9B99-4C35-A422-299274C87663}</a:tableStyleId>
              </a:tblPr>
              <a:tblGrid>
                <a:gridCol w="3168351"/>
                <a:gridCol w="1145850"/>
              </a:tblGrid>
              <a:tr h="370840">
                <a:tc>
                  <a:txBody>
                    <a:bodyPr/>
                    <a:lstStyle/>
                    <a:p>
                      <a:pPr algn="ctr"/>
                      <a:r>
                        <a:rPr lang="en-US" dirty="0" smtClean="0">
                          <a:latin typeface="Arial"/>
                          <a:cs typeface="Arial"/>
                        </a:rPr>
                        <a:t>Coefficient Input</a:t>
                      </a:r>
                      <a:endParaRPr lang="en-US" dirty="0">
                        <a:latin typeface="Arial"/>
                        <a:cs typeface="Arial"/>
                      </a:endParaRPr>
                    </a:p>
                  </a:txBody>
                  <a:tcPr>
                    <a:lnL w="12700" cap="flat" cmpd="sng" algn="ctr">
                      <a:solidFill>
                        <a:srgbClr val="800000"/>
                      </a:solidFill>
                      <a:prstDash val="solid"/>
                      <a:round/>
                      <a:headEnd type="none" w="med" len="med"/>
                      <a:tailEnd type="none" w="med" len="med"/>
                    </a:lnL>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c>
                  <a:txBody>
                    <a:bodyPr/>
                    <a:lstStyle/>
                    <a:p>
                      <a:pPr algn="ctr"/>
                      <a:r>
                        <a:rPr lang="en-US" dirty="0" smtClean="0">
                          <a:latin typeface="Arial"/>
                          <a:cs typeface="Arial"/>
                        </a:rPr>
                        <a:t>Values</a:t>
                      </a:r>
                      <a:endParaRPr lang="en-US" dirty="0">
                        <a:latin typeface="Arial"/>
                        <a:cs typeface="Arial"/>
                      </a:endParaRPr>
                    </a:p>
                  </a:txBody>
                  <a:tcPr>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r>
              <a:tr h="370840">
                <a:tc>
                  <a:txBody>
                    <a:bodyPr/>
                    <a:lstStyle/>
                    <a:p>
                      <a:pPr algn="ctr"/>
                      <a:r>
                        <a:rPr lang="en-US" dirty="0" smtClean="0">
                          <a:latin typeface="Arial"/>
                          <a:cs typeface="Arial"/>
                        </a:rPr>
                        <a:t>Design</a:t>
                      </a:r>
                      <a:r>
                        <a:rPr lang="en-US" baseline="0" dirty="0" smtClean="0">
                          <a:latin typeface="Arial"/>
                          <a:cs typeface="Arial"/>
                        </a:rPr>
                        <a:t> Lift Coefficient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0.0477</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Design</a:t>
                      </a:r>
                      <a:r>
                        <a:rPr lang="en-US" baseline="0" dirty="0" smtClean="0">
                          <a:latin typeface="Arial"/>
                          <a:cs typeface="Arial"/>
                        </a:rPr>
                        <a:t> Moment Coefficient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0.00</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Center of Pressure Location</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0.25c</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C.G.</a:t>
                      </a:r>
                      <a:r>
                        <a:rPr lang="en-US" baseline="0" dirty="0" smtClean="0">
                          <a:latin typeface="Arial"/>
                          <a:cs typeface="Arial"/>
                        </a:rPr>
                        <a:t> Position</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32.53 in</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bl>
          </a:graphicData>
        </a:graphic>
      </p:graphicFrame>
      <p:graphicFrame>
        <p:nvGraphicFramePr>
          <p:cNvPr id="7" name="Content Placeholder 5"/>
          <p:cNvGraphicFramePr>
            <a:graphicFrameLocks/>
          </p:cNvGraphicFramePr>
          <p:nvPr>
            <p:extLst>
              <p:ext uri="{D42A27DB-BD31-4B8C-83A1-F6EECF244321}">
                <p14:modId xmlns:p14="http://schemas.microsoft.com/office/powerpoint/2010/main" val="708328243"/>
              </p:ext>
            </p:extLst>
          </p:nvPr>
        </p:nvGraphicFramePr>
        <p:xfrm>
          <a:off x="107504" y="3140968"/>
          <a:ext cx="4860925" cy="2595880"/>
        </p:xfrm>
        <a:graphic>
          <a:graphicData uri="http://schemas.openxmlformats.org/drawingml/2006/table">
            <a:tbl>
              <a:tblPr firstRow="1" bandRow="1">
                <a:tableStyleId>{10A1B5D5-9B99-4C35-A422-299274C87663}</a:tableStyleId>
              </a:tblPr>
              <a:tblGrid>
                <a:gridCol w="1296144"/>
                <a:gridCol w="3564781"/>
              </a:tblGrid>
              <a:tr h="370840">
                <a:tc>
                  <a:txBody>
                    <a:bodyPr/>
                    <a:lstStyle/>
                    <a:p>
                      <a:pPr algn="ctr"/>
                      <a:r>
                        <a:rPr lang="en-US" dirty="0" smtClean="0">
                          <a:latin typeface="Arial"/>
                          <a:cs typeface="Arial"/>
                        </a:rPr>
                        <a:t>Panel</a:t>
                      </a:r>
                      <a:r>
                        <a:rPr lang="en-US" baseline="0" dirty="0" smtClean="0">
                          <a:latin typeface="Arial"/>
                          <a:cs typeface="Arial"/>
                        </a:rPr>
                        <a:t> No.</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c>
                  <a:txBody>
                    <a:bodyPr/>
                    <a:lstStyle/>
                    <a:p>
                      <a:pPr algn="ctr"/>
                      <a:r>
                        <a:rPr lang="en-US" dirty="0" smtClean="0">
                          <a:latin typeface="Arial"/>
                          <a:cs typeface="Arial"/>
                        </a:rPr>
                        <a:t>No</a:t>
                      </a:r>
                      <a:r>
                        <a:rPr lang="en-US" baseline="0" dirty="0" smtClean="0">
                          <a:latin typeface="Arial"/>
                          <a:cs typeface="Arial"/>
                        </a:rPr>
                        <a:t>. of Vortices on each panel</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r>
              <a:tr h="370840">
                <a:tc>
                  <a:txBody>
                    <a:bodyPr/>
                    <a:lstStyle/>
                    <a:p>
                      <a:pPr algn="ctr"/>
                      <a:r>
                        <a:rPr lang="en-US" dirty="0" smtClean="0">
                          <a:latin typeface="Arial"/>
                          <a:cs typeface="Arial"/>
                        </a:rPr>
                        <a:t>1</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10</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2</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10</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3</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60</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4</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6</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5</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6</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6</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6</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bl>
          </a:graphicData>
        </a:graphic>
      </p:graphicFrame>
      <p:sp>
        <p:nvSpPr>
          <p:cNvPr id="8" name="TextBox 7"/>
          <p:cNvSpPr txBox="1"/>
          <p:nvPr/>
        </p:nvSpPr>
        <p:spPr>
          <a:xfrm>
            <a:off x="5805109" y="3250099"/>
            <a:ext cx="2973766" cy="584776"/>
          </a:xfrm>
          <a:prstGeom prst="rect">
            <a:avLst/>
          </a:prstGeom>
          <a:noFill/>
        </p:spPr>
        <p:txBody>
          <a:bodyPr wrap="square" rtlCol="0">
            <a:spAutoFit/>
          </a:bodyPr>
          <a:lstStyle/>
          <a:p>
            <a:r>
              <a:rPr lang="en-US" dirty="0" smtClean="0"/>
              <a:t>Note: The mAEWing2 is divided into 6 panels.</a:t>
            </a:r>
          </a:p>
        </p:txBody>
      </p:sp>
      <p:graphicFrame>
        <p:nvGraphicFramePr>
          <p:cNvPr id="9" name="Table 8"/>
          <p:cNvGraphicFramePr>
            <a:graphicFrameLocks noGrp="1"/>
          </p:cNvGraphicFramePr>
          <p:nvPr>
            <p:extLst>
              <p:ext uri="{D42A27DB-BD31-4B8C-83A1-F6EECF244321}">
                <p14:modId xmlns:p14="http://schemas.microsoft.com/office/powerpoint/2010/main" val="1608944574"/>
              </p:ext>
            </p:extLst>
          </p:nvPr>
        </p:nvGraphicFramePr>
        <p:xfrm>
          <a:off x="5220072" y="4221088"/>
          <a:ext cx="3716383" cy="1483360"/>
        </p:xfrm>
        <a:graphic>
          <a:graphicData uri="http://schemas.openxmlformats.org/drawingml/2006/table">
            <a:tbl>
              <a:tblPr firstRow="1" bandRow="1">
                <a:tableStyleId>{10A1B5D5-9B99-4C35-A422-299274C87663}</a:tableStyleId>
              </a:tblPr>
              <a:tblGrid>
                <a:gridCol w="2071187"/>
                <a:gridCol w="1645196"/>
              </a:tblGrid>
              <a:tr h="370840">
                <a:tc>
                  <a:txBody>
                    <a:bodyPr/>
                    <a:lstStyle/>
                    <a:p>
                      <a:pPr algn="ctr"/>
                      <a:r>
                        <a:rPr lang="en-US" dirty="0" smtClean="0">
                          <a:latin typeface="Arial"/>
                          <a:cs typeface="Arial"/>
                        </a:rPr>
                        <a:t>Flight Conditions</a:t>
                      </a:r>
                      <a:endParaRPr lang="en-US" dirty="0">
                        <a:latin typeface="Arial"/>
                        <a:cs typeface="Arial"/>
                      </a:endParaRPr>
                    </a:p>
                  </a:txBody>
                  <a:tcPr>
                    <a:lnL w="12700" cap="flat" cmpd="sng" algn="ctr">
                      <a:solidFill>
                        <a:srgbClr val="800000"/>
                      </a:solidFill>
                      <a:prstDash val="solid"/>
                      <a:round/>
                      <a:headEnd type="none" w="med" len="med"/>
                      <a:tailEnd type="none" w="med" len="med"/>
                    </a:lnL>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c>
                  <a:txBody>
                    <a:bodyPr/>
                    <a:lstStyle/>
                    <a:p>
                      <a:pPr algn="ctr"/>
                      <a:r>
                        <a:rPr lang="en-US" dirty="0" smtClean="0">
                          <a:latin typeface="Arial"/>
                          <a:cs typeface="Arial"/>
                        </a:rPr>
                        <a:t>Values</a:t>
                      </a:r>
                      <a:endParaRPr lang="en-US" dirty="0">
                        <a:latin typeface="Arial"/>
                        <a:cs typeface="Arial"/>
                      </a:endParaRPr>
                    </a:p>
                  </a:txBody>
                  <a:tcPr>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r>
              <a:tr h="370840">
                <a:tc>
                  <a:txBody>
                    <a:bodyPr/>
                    <a:lstStyle/>
                    <a:p>
                      <a:pPr algn="ctr"/>
                      <a:r>
                        <a:rPr lang="en-US" dirty="0" smtClean="0">
                          <a:latin typeface="Arial"/>
                          <a:cs typeface="Arial"/>
                        </a:rPr>
                        <a:t>Altitude (ft.)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1000</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Velocity (</a:t>
                      </a:r>
                      <a:r>
                        <a:rPr lang="en-US" dirty="0" err="1" smtClean="0">
                          <a:latin typeface="Arial"/>
                          <a:cs typeface="Arial"/>
                        </a:rPr>
                        <a:t>ft</a:t>
                      </a:r>
                      <a:r>
                        <a:rPr lang="en-US" dirty="0" smtClean="0">
                          <a:latin typeface="Arial"/>
                          <a:cs typeface="Arial"/>
                        </a:rPr>
                        <a:t>/s)</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122.4 (M=.11) </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r h="370840">
                <a:tc>
                  <a:txBody>
                    <a:bodyPr/>
                    <a:lstStyle/>
                    <a:p>
                      <a:pPr algn="ctr"/>
                      <a:r>
                        <a:rPr lang="en-US" dirty="0" smtClean="0">
                          <a:latin typeface="Arial"/>
                          <a:cs typeface="Arial"/>
                        </a:rPr>
                        <a:t>Density (slugs/ft</a:t>
                      </a:r>
                      <a:r>
                        <a:rPr lang="en-US" baseline="30000" dirty="0" smtClean="0">
                          <a:latin typeface="Arial"/>
                          <a:cs typeface="Arial"/>
                        </a:rPr>
                        <a:t>3</a:t>
                      </a:r>
                      <a:r>
                        <a:rPr lang="en-US" dirty="0" smtClean="0">
                          <a:latin typeface="Arial"/>
                          <a:cs typeface="Arial"/>
                        </a:rPr>
                        <a: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0.002309</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731024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2561125" y="12700"/>
            <a:ext cx="4601675" cy="607988"/>
          </a:xfrm>
        </p:spPr>
        <p:txBody>
          <a:bodyPr/>
          <a:lstStyle/>
          <a:p>
            <a:r>
              <a:rPr lang="en-US" dirty="0" smtClean="0">
                <a:solidFill>
                  <a:schemeClr val="bg1"/>
                </a:solidFill>
              </a:rPr>
              <a:t>mAEWing2 Lifting surface</a:t>
            </a:r>
            <a:endParaRPr lang="en-US" dirty="0">
              <a:solidFill>
                <a:schemeClr val="bg1"/>
              </a:solidFill>
            </a:endParaRPr>
          </a:p>
        </p:txBody>
      </p:sp>
      <p:pic>
        <p:nvPicPr>
          <p:cNvPr id="2" name="Picture 1" descr="mAEWing2.jpg"/>
          <p:cNvPicPr>
            <a:picLocks noChangeAspect="1"/>
          </p:cNvPicPr>
          <p:nvPr/>
        </p:nvPicPr>
        <p:blipFill rotWithShape="1">
          <a:blip r:embed="rId3">
            <a:extLst>
              <a:ext uri="{28A0092B-C50C-407E-A947-70E740481C1C}">
                <a14:useLocalDpi xmlns:a14="http://schemas.microsoft.com/office/drawing/2010/main" val="0"/>
              </a:ext>
            </a:extLst>
          </a:blip>
          <a:srcRect l="5847" r="6846"/>
          <a:stretch/>
        </p:blipFill>
        <p:spPr>
          <a:xfrm>
            <a:off x="1331640" y="620688"/>
            <a:ext cx="6784908" cy="5828572"/>
          </a:xfrm>
          <a:prstGeom prst="rect">
            <a:avLst/>
          </a:prstGeom>
        </p:spPr>
      </p:pic>
    </p:spTree>
    <p:extLst>
      <p:ext uri="{BB962C8B-B14F-4D97-AF65-F5344CB8AC3E}">
        <p14:creationId xmlns:p14="http://schemas.microsoft.com/office/powerpoint/2010/main" val="2101913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extLst>
              <p:ext uri="{D42A27DB-BD31-4B8C-83A1-F6EECF244321}">
                <p14:modId xmlns:p14="http://schemas.microsoft.com/office/powerpoint/2010/main" val="2123566483"/>
              </p:ext>
            </p:extLst>
          </p:nvPr>
        </p:nvGraphicFramePr>
        <p:xfrm>
          <a:off x="609600" y="914400"/>
          <a:ext cx="4860925" cy="1854200"/>
        </p:xfrm>
        <a:graphic>
          <a:graphicData uri="http://schemas.openxmlformats.org/drawingml/2006/table">
            <a:tbl>
              <a:tblPr firstRow="1" bandRow="1">
                <a:tableStyleId>{9DCAF9ED-07DC-4A11-8D7F-57B35C25682E}</a:tableStyleId>
              </a:tblPr>
              <a:tblGrid>
                <a:gridCol w="3615060"/>
                <a:gridCol w="1245865"/>
              </a:tblGrid>
              <a:tr h="370840">
                <a:tc>
                  <a:txBody>
                    <a:bodyPr/>
                    <a:lstStyle/>
                    <a:p>
                      <a:pPr algn="ctr"/>
                      <a:r>
                        <a:rPr lang="en-US" dirty="0" smtClean="0">
                          <a:latin typeface="Arial"/>
                          <a:cs typeface="Arial"/>
                        </a:rPr>
                        <a:t>Output</a:t>
                      </a:r>
                      <a:endParaRPr lang="en-US" dirty="0">
                        <a:latin typeface="Arial"/>
                        <a:cs typeface="Arial"/>
                      </a:endParaRPr>
                    </a:p>
                  </a:txBody>
                  <a:tcPr>
                    <a:lnL w="12700" cap="flat" cmpd="sng" algn="ctr">
                      <a:solidFill>
                        <a:srgbClr val="800000"/>
                      </a:solidFill>
                      <a:prstDash val="solid"/>
                      <a:round/>
                      <a:headEnd type="none" w="med" len="med"/>
                      <a:tailEnd type="none" w="med" len="med"/>
                    </a:lnL>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c>
                  <a:txBody>
                    <a:bodyPr/>
                    <a:lstStyle/>
                    <a:p>
                      <a:pPr algn="ctr"/>
                      <a:r>
                        <a:rPr lang="en-US" dirty="0" smtClean="0">
                          <a:latin typeface="Arial"/>
                          <a:cs typeface="Arial"/>
                        </a:rPr>
                        <a:t>Values</a:t>
                      </a:r>
                      <a:endParaRPr lang="en-US" dirty="0">
                        <a:latin typeface="Arial"/>
                        <a:cs typeface="Arial"/>
                      </a:endParaRPr>
                    </a:p>
                  </a:txBody>
                  <a:tcPr>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r>
              <a:tr h="370840">
                <a:tc>
                  <a:txBody>
                    <a:bodyPr/>
                    <a:lstStyle/>
                    <a:p>
                      <a:pPr algn="ctr"/>
                      <a:r>
                        <a:rPr lang="en-US" baseline="0" dirty="0" smtClean="0">
                          <a:latin typeface="Arial"/>
                          <a:cs typeface="Arial"/>
                        </a:rPr>
                        <a:t>Actual Lift Coefficient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dirty="0" smtClean="0">
                          <a:latin typeface="Arial"/>
                          <a:cs typeface="Arial"/>
                        </a:rPr>
                        <a:t>0.0477</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r h="370840">
                <a:tc>
                  <a:txBody>
                    <a:bodyPr/>
                    <a:lstStyle/>
                    <a:p>
                      <a:pPr algn="ctr"/>
                      <a:r>
                        <a:rPr lang="en-US" baseline="0" dirty="0" smtClean="0">
                          <a:latin typeface="Arial"/>
                          <a:cs typeface="Arial"/>
                        </a:rPr>
                        <a:t>Actual Moment Coefficient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dirty="0" smtClean="0">
                          <a:latin typeface="Arial"/>
                          <a:cs typeface="Arial"/>
                        </a:rPr>
                        <a:t>0.00</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r h="370840">
                <a:tc>
                  <a:txBody>
                    <a:bodyPr/>
                    <a:lstStyle/>
                    <a:p>
                      <a:pPr algn="ctr"/>
                      <a:r>
                        <a:rPr lang="en-US" dirty="0" smtClean="0">
                          <a:latin typeface="Arial"/>
                          <a:cs typeface="Arial"/>
                        </a:rPr>
                        <a:t>Induced Drag Coefficient</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dirty="0" smtClean="0">
                          <a:latin typeface="Arial"/>
                          <a:cs typeface="Arial"/>
                        </a:rPr>
                        <a:t>0.00007</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r h="370840">
                <a:tc>
                  <a:txBody>
                    <a:bodyPr/>
                    <a:lstStyle/>
                    <a:p>
                      <a:pPr algn="ctr"/>
                      <a:r>
                        <a:rPr lang="en-US" dirty="0" smtClean="0">
                          <a:latin typeface="Arial"/>
                          <a:cs typeface="Arial"/>
                        </a:rPr>
                        <a:t>Span Efficiency Factor</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c>
                  <a:txBody>
                    <a:bodyPr/>
                    <a:lstStyle/>
                    <a:p>
                      <a:pPr algn="ctr"/>
                      <a:r>
                        <a:rPr lang="en-US" dirty="0" smtClean="0">
                          <a:latin typeface="Arial"/>
                          <a:cs typeface="Arial"/>
                        </a:rPr>
                        <a:t>1.31078</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bg1"/>
                    </a:solidFill>
                  </a:tcPr>
                </a:tc>
              </a:tr>
            </a:tbl>
          </a:graphicData>
        </a:graphic>
      </p:graphicFrame>
      <p:sp>
        <p:nvSpPr>
          <p:cNvPr id="5" name="TextBox 4"/>
          <p:cNvSpPr txBox="1"/>
          <p:nvPr/>
        </p:nvSpPr>
        <p:spPr>
          <a:xfrm>
            <a:off x="5939971" y="3048000"/>
            <a:ext cx="2954748" cy="2031325"/>
          </a:xfrm>
          <a:prstGeom prst="rect">
            <a:avLst/>
          </a:prstGeom>
          <a:noFill/>
        </p:spPr>
        <p:txBody>
          <a:bodyPr wrap="square" rtlCol="0">
            <a:spAutoFit/>
          </a:bodyPr>
          <a:lstStyle/>
          <a:p>
            <a:pPr algn="just"/>
            <a:r>
              <a:rPr lang="en-US" dirty="0" smtClean="0"/>
              <a:t>Note: Here span load is calculated on the points where vortices are located. Since the total number of vortices are 98. So, it is calculated at 98 points where vortices are located.</a:t>
            </a:r>
          </a:p>
        </p:txBody>
      </p:sp>
      <p:graphicFrame>
        <p:nvGraphicFramePr>
          <p:cNvPr id="8" name="Table 7"/>
          <p:cNvGraphicFramePr>
            <a:graphicFrameLocks noGrp="1"/>
          </p:cNvGraphicFramePr>
          <p:nvPr>
            <p:extLst>
              <p:ext uri="{D42A27DB-BD31-4B8C-83A1-F6EECF244321}">
                <p14:modId xmlns:p14="http://schemas.microsoft.com/office/powerpoint/2010/main" val="3818507831"/>
              </p:ext>
            </p:extLst>
          </p:nvPr>
        </p:nvGraphicFramePr>
        <p:xfrm>
          <a:off x="5796136" y="1556792"/>
          <a:ext cx="3048000" cy="741680"/>
        </p:xfrm>
        <a:graphic>
          <a:graphicData uri="http://schemas.openxmlformats.org/drawingml/2006/table">
            <a:tbl>
              <a:tblPr firstRow="1" bandRow="1">
                <a:tableStyleId>{10A1B5D5-9B99-4C35-A422-299274C87663}</a:tableStyleId>
              </a:tblPr>
              <a:tblGrid>
                <a:gridCol w="1368152"/>
                <a:gridCol w="1679848"/>
              </a:tblGrid>
              <a:tr h="370840">
                <a:tc>
                  <a:txBody>
                    <a:bodyPr/>
                    <a:lstStyle/>
                    <a:p>
                      <a:pPr algn="ctr"/>
                      <a:r>
                        <a:rPr lang="en-US" dirty="0" smtClean="0">
                          <a:latin typeface="Arial"/>
                          <a:cs typeface="Arial"/>
                        </a:rPr>
                        <a:t>Lift </a:t>
                      </a:r>
                      <a:endParaRPr lang="en-US" dirty="0">
                        <a:latin typeface="Arial"/>
                        <a:cs typeface="Aria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c>
                  <a:txBody>
                    <a:bodyPr/>
                    <a:lstStyle/>
                    <a:p>
                      <a:pPr algn="ctr"/>
                      <a:r>
                        <a:rPr lang="en-US" dirty="0" smtClean="0">
                          <a:latin typeface="Arial"/>
                          <a:cs typeface="Arial"/>
                        </a:rPr>
                        <a:t>Induced Drag</a:t>
                      </a:r>
                      <a:endParaRPr lang="en-US" dirty="0">
                        <a:latin typeface="Arial"/>
                        <a:cs typeface="Aria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800000"/>
                    </a:solidFill>
                  </a:tcPr>
                </a:tc>
              </a:tr>
              <a:tr h="370840">
                <a:tc>
                  <a:txBody>
                    <a:bodyPr/>
                    <a:lstStyle/>
                    <a:p>
                      <a:pPr algn="ctr"/>
                      <a:r>
                        <a:rPr lang="en-US" dirty="0" smtClean="0">
                          <a:latin typeface="Arial"/>
                          <a:cs typeface="Arial"/>
                        </a:rPr>
                        <a:t>20 lbs.</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c>
                  <a:txBody>
                    <a:bodyPr/>
                    <a:lstStyle/>
                    <a:p>
                      <a:pPr algn="ctr"/>
                      <a:r>
                        <a:rPr lang="en-US" dirty="0" smtClean="0">
                          <a:latin typeface="Arial"/>
                          <a:cs typeface="Arial"/>
                        </a:rPr>
                        <a:t>0.02935 lbs.</a:t>
                      </a:r>
                      <a:endParaRPr lang="en-US" dirty="0">
                        <a:latin typeface="Arial"/>
                        <a:cs typeface="Arial"/>
                      </a:endParaRPr>
                    </a:p>
                  </a:txBody>
                  <a:tcP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FFFF"/>
                    </a:solidFill>
                  </a:tcPr>
                </a:tc>
              </a:tr>
            </a:tbl>
          </a:graphicData>
        </a:graphic>
      </p:graphicFrame>
      <p:sp>
        <p:nvSpPr>
          <p:cNvPr id="15" name="Title 1"/>
          <p:cNvSpPr>
            <a:spLocks noGrp="1"/>
          </p:cNvSpPr>
          <p:nvPr>
            <p:ph type="ctrTitle"/>
          </p:nvPr>
        </p:nvSpPr>
        <p:spPr>
          <a:xfrm>
            <a:off x="2667000" y="50800"/>
            <a:ext cx="4325937" cy="398463"/>
          </a:xfrm>
        </p:spPr>
        <p:txBody>
          <a:bodyPr/>
          <a:lstStyle/>
          <a:p>
            <a:r>
              <a:rPr lang="en-US" dirty="0" smtClean="0">
                <a:solidFill>
                  <a:schemeClr val="bg1"/>
                </a:solidFill>
              </a:rPr>
              <a:t>Minimal Induced Drag</a:t>
            </a:r>
            <a:endParaRPr lang="en-US" dirty="0">
              <a:solidFill>
                <a:schemeClr val="bg1"/>
              </a:solidFill>
            </a:endParaRPr>
          </a:p>
        </p:txBody>
      </p:sp>
      <p:graphicFrame>
        <p:nvGraphicFramePr>
          <p:cNvPr id="14" name="Chart 13"/>
          <p:cNvGraphicFramePr>
            <a:graphicFrameLocks/>
          </p:cNvGraphicFramePr>
          <p:nvPr>
            <p:extLst>
              <p:ext uri="{D42A27DB-BD31-4B8C-83A1-F6EECF244321}">
                <p14:modId xmlns:p14="http://schemas.microsoft.com/office/powerpoint/2010/main" val="726448072"/>
              </p:ext>
            </p:extLst>
          </p:nvPr>
        </p:nvGraphicFramePr>
        <p:xfrm>
          <a:off x="381000" y="3176952"/>
          <a:ext cx="5184576" cy="29523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15351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mAEWing2</a:t>
            </a:r>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041241093"/>
                  </p:ext>
                </p:extLst>
              </p:nvPr>
            </p:nvGraphicFramePr>
            <p:xfrm>
              <a:off x="762000" y="2091730"/>
              <a:ext cx="7772400" cy="3364992"/>
            </p:xfrm>
            <a:graphic>
              <a:graphicData uri="http://schemas.openxmlformats.org/drawingml/2006/table">
                <a:tbl>
                  <a:tblPr firstRow="1" firstCol="1" bandRow="1"/>
                  <a:tblGrid>
                    <a:gridCol w="3886200"/>
                    <a:gridCol w="3886200"/>
                  </a:tblGrid>
                  <a:tr h="314325">
                    <a:tc>
                      <a:txBody>
                        <a:bodyPr/>
                        <a:lstStyle/>
                        <a:p>
                          <a:pPr marL="0" marR="0" algn="ctr">
                            <a:lnSpc>
                              <a:spcPct val="115000"/>
                            </a:lnSpc>
                            <a:spcBef>
                              <a:spcPts val="0"/>
                            </a:spcBef>
                            <a:spcAft>
                              <a:spcPts val="0"/>
                            </a:spcAft>
                          </a:pPr>
                          <a:r>
                            <a:rPr lang="en-US" sz="2400" b="1" dirty="0">
                              <a:effectLst/>
                              <a:latin typeface="Calibri"/>
                              <a:ea typeface="Calibri"/>
                              <a:cs typeface="Times New Roman"/>
                            </a:rPr>
                            <a:t>Mean chord,  </a:t>
                          </a:r>
                          <a14:m>
                            <m:oMath xmlns:m="http://schemas.openxmlformats.org/officeDocument/2006/math">
                              <m:acc>
                                <m:accPr>
                                  <m:chr m:val="̅"/>
                                  <m:ctrlPr>
                                    <a:rPr lang="en-US" sz="2400" b="1" i="1">
                                      <a:effectLst/>
                                      <a:latin typeface="Cambria Math"/>
                                      <a:ea typeface="Calibri"/>
                                      <a:cs typeface="Times New Roman"/>
                                    </a:rPr>
                                  </m:ctrlPr>
                                </m:accPr>
                                <m:e>
                                  <m:r>
                                    <a:rPr lang="en-US" sz="2400" b="1" i="1">
                                      <a:effectLst/>
                                      <a:latin typeface="Cambria Math"/>
                                      <a:ea typeface="Calibri"/>
                                      <a:cs typeface="Times New Roman"/>
                                    </a:rPr>
                                    <m:t>𝒄</m:t>
                                  </m:r>
                                </m:e>
                              </m:acc>
                            </m:oMath>
                          </a14:m>
                          <a:r>
                            <a:rPr lang="en-US" sz="2400" b="1" dirty="0">
                              <a:effectLst/>
                              <a:latin typeface="Calibri"/>
                              <a:ea typeface="Times New Roman"/>
                              <a:cs typeface="Times New Roman"/>
                            </a:rPr>
                            <a:t>, </a:t>
                          </a:r>
                          <a:r>
                            <a:rPr lang="en-US" sz="2400" b="1" dirty="0" err="1">
                              <a:effectLst/>
                              <a:latin typeface="Calibri"/>
                              <a:ea typeface="Times New Roman"/>
                              <a:cs typeface="Times New Roman"/>
                            </a:rPr>
                            <a:t>ft</a:t>
                          </a:r>
                          <a:endParaRPr lang="en-US" sz="2400" b="1" dirty="0">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1.771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dirty="0">
                              <a:effectLst/>
                              <a:latin typeface="Calibri"/>
                              <a:ea typeface="Calibri"/>
                              <a:cs typeface="Times New Roman"/>
                            </a:rPr>
                            <a:t>Reference area, S, ft^2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23.52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a:effectLst/>
                              <a:latin typeface="Calibri"/>
                              <a:ea typeface="Calibri"/>
                              <a:cs typeface="Times New Roman"/>
                            </a:rPr>
                            <a:t>Design Mach number, 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0.15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a:effectLst/>
                              <a:latin typeface="Calibri"/>
                              <a:ea typeface="Calibri"/>
                              <a:cs typeface="Times New Roman"/>
                            </a:rPr>
                            <a:t>Design altitude, ft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effectLst/>
                              <a:latin typeface="Calibri"/>
                              <a:ea typeface="Calibri"/>
                              <a:cs typeface="Times New Roman"/>
                            </a:rPr>
                            <a:t>1500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dirty="0">
                              <a:effectLst/>
                              <a:latin typeface="Calibri"/>
                              <a:ea typeface="Calibri"/>
                              <a:cs typeface="Times New Roman"/>
                            </a:rPr>
                            <a:t>Air density, </a:t>
                          </a:r>
                          <a:r>
                            <a:rPr lang="en-US" sz="2400" b="1" dirty="0" err="1">
                              <a:effectLst/>
                              <a:latin typeface="Calibri"/>
                              <a:ea typeface="Calibri"/>
                              <a:cs typeface="Times New Roman"/>
                            </a:rPr>
                            <a:t>lb</a:t>
                          </a:r>
                          <a:r>
                            <a:rPr lang="en-US" sz="2400" b="1" dirty="0">
                              <a:effectLst/>
                              <a:latin typeface="Calibri"/>
                              <a:ea typeface="Calibri"/>
                              <a:cs typeface="Times New Roman"/>
                            </a:rPr>
                            <a:t>/ft^3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smtClean="0">
                              <a:effectLst/>
                              <a:latin typeface="Calibri"/>
                              <a:ea typeface="Calibri"/>
                              <a:cs typeface="Times New Roman"/>
                            </a:rPr>
                            <a:t>0.07648 (sea level)</a:t>
                          </a:r>
                          <a:endParaRPr lang="en-US" sz="2400" b="1" dirty="0">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a:effectLst/>
                              <a:latin typeface="Calibri"/>
                              <a:ea typeface="Calibri"/>
                              <a:cs typeface="Times New Roman"/>
                            </a:rPr>
                            <a:t>Aircraft weight, lbs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a:effectLst/>
                              <a:latin typeface="Calibri"/>
                              <a:ea typeface="Calibri"/>
                              <a:cs typeface="Times New Roman"/>
                            </a:rPr>
                            <a:t>speed of sound, fps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smtClean="0">
                              <a:effectLst/>
                              <a:latin typeface="Calibri"/>
                              <a:ea typeface="Calibri"/>
                              <a:cs typeface="Times New Roman"/>
                            </a:rPr>
                            <a:t>1116.44 (sea</a:t>
                          </a:r>
                          <a:r>
                            <a:rPr lang="en-US" sz="2400" b="1" baseline="0" dirty="0" smtClean="0">
                              <a:effectLst/>
                              <a:latin typeface="Calibri"/>
                              <a:ea typeface="Calibri"/>
                              <a:cs typeface="Times New Roman"/>
                            </a:rPr>
                            <a:t> level</a:t>
                          </a:r>
                          <a:r>
                            <a:rPr lang="en-US" sz="2400" b="1" dirty="0" smtClean="0">
                              <a:effectLst/>
                              <a:latin typeface="Calibri"/>
                              <a:ea typeface="Calibri"/>
                              <a:cs typeface="Times New Roman"/>
                            </a:rPr>
                            <a:t>)</a:t>
                          </a:r>
                          <a:endParaRPr lang="en-US" sz="2400" b="1" dirty="0">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325">
                    <a:tc>
                      <a:txBody>
                        <a:bodyPr/>
                        <a:lstStyle/>
                        <a:p>
                          <a:pPr marL="0" marR="0" algn="ctr">
                            <a:lnSpc>
                              <a:spcPct val="115000"/>
                            </a:lnSpc>
                            <a:spcBef>
                              <a:spcPts val="0"/>
                            </a:spcBef>
                            <a:spcAft>
                              <a:spcPts val="0"/>
                            </a:spcAft>
                          </a:pPr>
                          <a:r>
                            <a:rPr lang="en-US" sz="2400" b="1">
                              <a:solidFill>
                                <a:schemeClr val="bg2">
                                  <a:lumMod val="60000"/>
                                  <a:lumOff val="40000"/>
                                </a:schemeClr>
                              </a:solidFill>
                              <a:effectLst/>
                              <a:latin typeface="Calibri"/>
                              <a:ea typeface="Calibri"/>
                              <a:cs typeface="Times New Roman"/>
                            </a:rPr>
                            <a:t>fps to knots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solidFill>
                                <a:schemeClr val="bg2">
                                  <a:lumMod val="60000"/>
                                  <a:lumOff val="40000"/>
                                </a:schemeClr>
                              </a:solidFill>
                              <a:effectLst/>
                              <a:latin typeface="Calibri"/>
                              <a:ea typeface="Calibri"/>
                              <a:cs typeface="Times New Roman"/>
                            </a:rPr>
                            <a:t>0.592484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041241093"/>
                  </p:ext>
                </p:extLst>
              </p:nvPr>
            </p:nvGraphicFramePr>
            <p:xfrm>
              <a:off x="762000" y="2091730"/>
              <a:ext cx="7772400" cy="3167384"/>
            </p:xfrm>
            <a:graphic>
              <a:graphicData uri="http://schemas.openxmlformats.org/drawingml/2006/table">
                <a:tbl>
                  <a:tblPr firstRow="1" firstCol="1" bandRow="1"/>
                  <a:tblGrid>
                    <a:gridCol w="3886200"/>
                    <a:gridCol w="3886200"/>
                  </a:tblGrid>
                  <a:tr h="39592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5385" r="-99843" b="-746154"/>
                          </a:stretch>
                        </a:blipFill>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1.771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dirty="0">
                              <a:effectLst/>
                              <a:latin typeface="Calibri"/>
                              <a:ea typeface="Calibri"/>
                              <a:cs typeface="Times New Roman"/>
                            </a:rPr>
                            <a:t>Reference area, S, ft^2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23.52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a:effectLst/>
                              <a:latin typeface="Calibri"/>
                              <a:ea typeface="Calibri"/>
                              <a:cs typeface="Times New Roman"/>
                            </a:rPr>
                            <a:t>Design Mach number, 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0.15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a:effectLst/>
                              <a:latin typeface="Calibri"/>
                              <a:ea typeface="Calibri"/>
                              <a:cs typeface="Times New Roman"/>
                            </a:rPr>
                            <a:t>Design altitude, ft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effectLst/>
                              <a:latin typeface="Calibri"/>
                              <a:ea typeface="Calibri"/>
                              <a:cs typeface="Times New Roman"/>
                            </a:rPr>
                            <a:t>1500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dirty="0">
                              <a:effectLst/>
                              <a:latin typeface="Calibri"/>
                              <a:ea typeface="Calibri"/>
                              <a:cs typeface="Times New Roman"/>
                            </a:rPr>
                            <a:t>Air density, </a:t>
                          </a:r>
                          <a:r>
                            <a:rPr lang="en-US" sz="2400" b="1" dirty="0" err="1">
                              <a:effectLst/>
                              <a:latin typeface="Calibri"/>
                              <a:ea typeface="Calibri"/>
                              <a:cs typeface="Times New Roman"/>
                            </a:rPr>
                            <a:t>lb</a:t>
                          </a:r>
                          <a:r>
                            <a:rPr lang="en-US" sz="2400" b="1" dirty="0">
                              <a:effectLst/>
                              <a:latin typeface="Calibri"/>
                              <a:ea typeface="Calibri"/>
                              <a:cs typeface="Times New Roman"/>
                            </a:rPr>
                            <a:t>/ft^3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smtClean="0">
                              <a:effectLst/>
                              <a:latin typeface="Calibri"/>
                              <a:ea typeface="Calibri"/>
                              <a:cs typeface="Times New Roman"/>
                            </a:rPr>
                            <a:t>0.07648 (sea level)</a:t>
                          </a:r>
                          <a:endParaRPr lang="en-US" sz="2400" b="1" dirty="0">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a:effectLst/>
                              <a:latin typeface="Calibri"/>
                              <a:ea typeface="Calibri"/>
                              <a:cs typeface="Times New Roman"/>
                            </a:rPr>
                            <a:t>Aircraft weight, lbs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effectLst/>
                              <a:latin typeface="Calibri"/>
                              <a:ea typeface="Calibri"/>
                              <a:cs typeface="Times New Roman"/>
                            </a:rPr>
                            <a:t>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a:effectLst/>
                              <a:latin typeface="Calibri"/>
                              <a:ea typeface="Calibri"/>
                              <a:cs typeface="Times New Roman"/>
                            </a:rPr>
                            <a:t>speed of sound, fps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smtClean="0">
                              <a:effectLst/>
                              <a:latin typeface="Calibri"/>
                              <a:ea typeface="Calibri"/>
                              <a:cs typeface="Times New Roman"/>
                            </a:rPr>
                            <a:t>1116.44 (sea</a:t>
                          </a:r>
                          <a:r>
                            <a:rPr lang="en-US" sz="2400" b="1" baseline="0" dirty="0" smtClean="0">
                              <a:effectLst/>
                              <a:latin typeface="Calibri"/>
                              <a:ea typeface="Calibri"/>
                              <a:cs typeface="Times New Roman"/>
                            </a:rPr>
                            <a:t> level</a:t>
                          </a:r>
                          <a:r>
                            <a:rPr lang="en-US" sz="2400" b="1" dirty="0" smtClean="0">
                              <a:effectLst/>
                              <a:latin typeface="Calibri"/>
                              <a:ea typeface="Calibri"/>
                              <a:cs typeface="Times New Roman"/>
                            </a:rPr>
                            <a:t>)</a:t>
                          </a:r>
                          <a:endParaRPr lang="en-US" sz="2400" b="1" dirty="0">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923">
                    <a:tc>
                      <a:txBody>
                        <a:bodyPr/>
                        <a:lstStyle/>
                        <a:p>
                          <a:pPr marL="0" marR="0" algn="ctr">
                            <a:lnSpc>
                              <a:spcPct val="115000"/>
                            </a:lnSpc>
                            <a:spcBef>
                              <a:spcPts val="0"/>
                            </a:spcBef>
                            <a:spcAft>
                              <a:spcPts val="0"/>
                            </a:spcAft>
                          </a:pPr>
                          <a:r>
                            <a:rPr lang="en-US" sz="2400" b="1">
                              <a:solidFill>
                                <a:schemeClr val="bg2">
                                  <a:lumMod val="60000"/>
                                  <a:lumOff val="40000"/>
                                </a:schemeClr>
                              </a:solidFill>
                              <a:effectLst/>
                              <a:latin typeface="Calibri"/>
                              <a:ea typeface="Calibri"/>
                              <a:cs typeface="Times New Roman"/>
                            </a:rPr>
                            <a:t>fps to knots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solidFill>
                                <a:schemeClr val="bg2">
                                  <a:lumMod val="60000"/>
                                  <a:lumOff val="40000"/>
                                </a:schemeClr>
                              </a:solidFill>
                              <a:effectLst/>
                              <a:latin typeface="Calibri"/>
                              <a:ea typeface="Calibri"/>
                              <a:cs typeface="Times New Roman"/>
                            </a:rPr>
                            <a:t>0.592484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
        <p:nvSpPr>
          <p:cNvPr id="8" name="Rectangle 7"/>
          <p:cNvSpPr/>
          <p:nvPr/>
        </p:nvSpPr>
        <p:spPr>
          <a:xfrm>
            <a:off x="1828800" y="914400"/>
            <a:ext cx="5715000" cy="954107"/>
          </a:xfrm>
          <a:prstGeom prst="rect">
            <a:avLst/>
          </a:prstGeom>
        </p:spPr>
        <p:txBody>
          <a:bodyPr wrap="square">
            <a:spAutoFit/>
          </a:bodyPr>
          <a:lstStyle/>
          <a:p>
            <a:pPr algn="ctr"/>
            <a:r>
              <a:rPr lang="en-US" sz="2800" b="1" dirty="0" smtClean="0">
                <a:solidFill>
                  <a:schemeClr val="accent6"/>
                </a:solidFill>
                <a:latin typeface="Calibri"/>
                <a:ea typeface="Calibri"/>
                <a:cs typeface="Times New Roman"/>
              </a:rPr>
              <a:t>Preliminary Geometry </a:t>
            </a:r>
            <a:r>
              <a:rPr lang="en-US" sz="2800" b="1" dirty="0">
                <a:solidFill>
                  <a:schemeClr val="accent6"/>
                </a:solidFill>
                <a:latin typeface="Calibri"/>
                <a:ea typeface="Calibri"/>
                <a:cs typeface="Times New Roman"/>
              </a:rPr>
              <a:t>configuration of </a:t>
            </a:r>
            <a:r>
              <a:rPr lang="en-US" sz="2800" b="1" dirty="0" smtClean="0">
                <a:solidFill>
                  <a:schemeClr val="accent6"/>
                </a:solidFill>
                <a:latin typeface="Calibri"/>
                <a:ea typeface="Calibri"/>
                <a:cs typeface="Times New Roman"/>
              </a:rPr>
              <a:t>mAEWing2 – 14ft span</a:t>
            </a:r>
            <a:endParaRPr lang="en-US" sz="2800" b="1" dirty="0">
              <a:solidFill>
                <a:schemeClr val="accent6"/>
              </a:solidFill>
            </a:endParaRPr>
          </a:p>
        </p:txBody>
      </p:sp>
    </p:spTree>
    <p:extLst>
      <p:ext uri="{BB962C8B-B14F-4D97-AF65-F5344CB8AC3E}">
        <p14:creationId xmlns:p14="http://schemas.microsoft.com/office/powerpoint/2010/main" val="311678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niham\Downloads\new242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750" r="34250"/>
          <a:stretch/>
        </p:blipFill>
        <p:spPr bwMode="auto">
          <a:xfrm>
            <a:off x="5257800" y="3401016"/>
            <a:ext cx="2711227" cy="2968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05000" y="76200"/>
            <a:ext cx="6096000" cy="523875"/>
          </a:xfrm>
        </p:spPr>
        <p:txBody>
          <a:bodyPr/>
          <a:lstStyle/>
          <a:p>
            <a:r>
              <a:rPr lang="en-US" sz="2800" dirty="0" smtClean="0"/>
              <a:t>Geometry mAEWing2</a:t>
            </a:r>
            <a:endParaRPr lang="en-US" sz="2800" dirty="0"/>
          </a:p>
        </p:txBody>
      </p:sp>
      <p:sp>
        <p:nvSpPr>
          <p:cNvPr id="45" name="Rectangle 44"/>
          <p:cNvSpPr/>
          <p:nvPr/>
        </p:nvSpPr>
        <p:spPr>
          <a:xfrm>
            <a:off x="33867" y="609600"/>
            <a:ext cx="3429000" cy="707886"/>
          </a:xfrm>
          <a:prstGeom prst="rect">
            <a:avLst/>
          </a:prstGeom>
        </p:spPr>
        <p:txBody>
          <a:bodyPr wrap="square">
            <a:spAutoFit/>
          </a:bodyPr>
          <a:lstStyle/>
          <a:p>
            <a:r>
              <a:rPr lang="en-US" sz="2000" b="1" dirty="0" smtClean="0">
                <a:latin typeface="Arial" panose="020B0604020202020204" pitchFamily="34" charset="0"/>
              </a:rPr>
              <a:t>mAEWing2 base geometry</a:t>
            </a:r>
          </a:p>
          <a:p>
            <a:endParaRPr lang="en-US" sz="2000" dirty="0">
              <a:latin typeface="Arial" panose="020B0604020202020204" pitchFamily="34" charset="0"/>
            </a:endParaRPr>
          </a:p>
        </p:txBody>
      </p:sp>
      <p:grpSp>
        <p:nvGrpSpPr>
          <p:cNvPr id="6" name="Group 5"/>
          <p:cNvGrpSpPr/>
          <p:nvPr/>
        </p:nvGrpSpPr>
        <p:grpSpPr>
          <a:xfrm>
            <a:off x="110372" y="1169515"/>
            <a:ext cx="2532551" cy="1978555"/>
            <a:chOff x="2959443" y="775716"/>
            <a:chExt cx="1676401" cy="1309688"/>
          </a:xfrm>
        </p:grpSpPr>
        <p:pic>
          <p:nvPicPr>
            <p:cNvPr id="7" name="Picture 6"/>
            <p:cNvPicPr>
              <a:picLocks noChangeAspect="1"/>
            </p:cNvPicPr>
            <p:nvPr/>
          </p:nvPicPr>
          <p:blipFill rotWithShape="1">
            <a:blip r:embed="rId3"/>
            <a:srcRect l="26499" r="19365"/>
            <a:stretch/>
          </p:blipFill>
          <p:spPr>
            <a:xfrm>
              <a:off x="2959443" y="775716"/>
              <a:ext cx="1676401" cy="1309688"/>
            </a:xfrm>
            <a:prstGeom prst="rect">
              <a:avLst/>
            </a:prstGeom>
          </p:spPr>
        </p:pic>
        <p:cxnSp>
          <p:nvCxnSpPr>
            <p:cNvPr id="8" name="Straight Arrow Connector 7"/>
            <p:cNvCxnSpPr/>
            <p:nvPr/>
          </p:nvCxnSpPr>
          <p:spPr bwMode="auto">
            <a:xfrm>
              <a:off x="3492843" y="817470"/>
              <a:ext cx="904005" cy="880530"/>
            </a:xfrm>
            <a:prstGeom prst="straightConnector1">
              <a:avLst/>
            </a:prstGeom>
            <a:noFill/>
            <a:ln w="9525" cap="flat" cmpd="sng" algn="ctr">
              <a:solidFill>
                <a:schemeClr val="tx1"/>
              </a:solidFill>
              <a:prstDash val="solid"/>
              <a:round/>
              <a:headEnd type="triangle"/>
              <a:tailEnd type="triangle"/>
            </a:ln>
            <a:effectLst/>
          </p:spPr>
        </p:cxnSp>
        <p:sp>
          <p:nvSpPr>
            <p:cNvPr id="9" name="TextBox 8"/>
            <p:cNvSpPr txBox="1"/>
            <p:nvPr/>
          </p:nvSpPr>
          <p:spPr>
            <a:xfrm>
              <a:off x="3719384" y="1152005"/>
              <a:ext cx="762000" cy="307777"/>
            </a:xfrm>
            <a:prstGeom prst="rect">
              <a:avLst/>
            </a:prstGeom>
            <a:solidFill>
              <a:schemeClr val="bg1"/>
            </a:solidFill>
          </p:spPr>
          <p:txBody>
            <a:bodyPr wrap="square" rtlCol="0">
              <a:spAutoFit/>
            </a:bodyPr>
            <a:lstStyle/>
            <a:p>
              <a:r>
                <a:rPr lang="en-US" sz="1400" b="1" dirty="0" smtClean="0">
                  <a:solidFill>
                    <a:srgbClr val="000000"/>
                  </a:solidFill>
                </a:rPr>
                <a:t>14 FT</a:t>
              </a:r>
              <a:endParaRPr lang="en-US" sz="1400" b="1" dirty="0">
                <a:solidFill>
                  <a:srgbClr val="000000"/>
                </a:solidFill>
              </a:endParaRPr>
            </a:p>
          </p:txBody>
        </p:sp>
      </p:grpSp>
      <p:cxnSp>
        <p:nvCxnSpPr>
          <p:cNvPr id="10" name="Straight Arrow Connector 9"/>
          <p:cNvCxnSpPr/>
          <p:nvPr/>
        </p:nvCxnSpPr>
        <p:spPr bwMode="auto">
          <a:xfrm>
            <a:off x="2171700" y="2202938"/>
            <a:ext cx="1447800" cy="0"/>
          </a:xfrm>
          <a:prstGeom prst="straightConnector1">
            <a:avLst/>
          </a:prstGeom>
          <a:noFill/>
          <a:ln w="38100" cap="flat" cmpd="sng" algn="ctr">
            <a:solidFill>
              <a:schemeClr val="tx1"/>
            </a:solidFill>
            <a:prstDash val="solid"/>
            <a:round/>
            <a:headEnd type="none" w="med" len="med"/>
            <a:tailEnd type="triangle" w="med" len="med"/>
          </a:ln>
          <a:effectLst/>
        </p:spPr>
      </p:cxnSp>
      <p:pic>
        <p:nvPicPr>
          <p:cNvPr id="12" name="Picture 2" descr="C:\Users\niham\Pictures\h2_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79" t="6132" r="31282" b="7872"/>
          <a:stretch/>
        </p:blipFill>
        <p:spPr bwMode="auto">
          <a:xfrm>
            <a:off x="3640983" y="1376282"/>
            <a:ext cx="1459421" cy="17717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niham\Pictures\h2_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718" t="10553" r="30513" b="17317"/>
          <a:stretch/>
        </p:blipFill>
        <p:spPr bwMode="auto">
          <a:xfrm>
            <a:off x="6047667" y="930099"/>
            <a:ext cx="1817715" cy="262447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bwMode="auto">
          <a:xfrm>
            <a:off x="4853940" y="3276600"/>
            <a:ext cx="22860" cy="637469"/>
          </a:xfrm>
          <a:prstGeom prst="straightConnector1">
            <a:avLst/>
          </a:prstGeom>
          <a:noFill/>
          <a:ln w="38100" cap="flat" cmpd="sng" algn="ctr">
            <a:solidFill>
              <a:schemeClr val="tx1"/>
            </a:solidFill>
            <a:prstDash val="solid"/>
            <a:round/>
            <a:headEnd type="none" w="med" len="med"/>
            <a:tailEnd type="triangle" w="med" len="med"/>
          </a:ln>
          <a:effectLst/>
        </p:spPr>
      </p:cxnSp>
      <p:pic>
        <p:nvPicPr>
          <p:cNvPr id="1026" name="Picture 2" descr="C:\Users\niham\Downloads\new242_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417" r="34500"/>
          <a:stretch/>
        </p:blipFill>
        <p:spPr bwMode="auto">
          <a:xfrm>
            <a:off x="2603446" y="3914069"/>
            <a:ext cx="1475094" cy="22551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63439" y="5522930"/>
            <a:ext cx="4245087" cy="646331"/>
          </a:xfrm>
          <a:prstGeom prst="rect">
            <a:avLst/>
          </a:prstGeom>
          <a:noFill/>
        </p:spPr>
        <p:txBody>
          <a:bodyPr wrap="square" rtlCol="0">
            <a:spAutoFit/>
          </a:bodyPr>
          <a:lstStyle/>
          <a:p>
            <a:r>
              <a:rPr lang="en-US" dirty="0" smtClean="0"/>
              <a:t>Adding leading spar and rear spar by scaling the locations in X56A by 50%.</a:t>
            </a:r>
            <a:endParaRPr lang="en-US" dirty="0"/>
          </a:p>
        </p:txBody>
      </p:sp>
      <p:sp>
        <p:nvSpPr>
          <p:cNvPr id="4" name="Oval 3"/>
          <p:cNvSpPr/>
          <p:nvPr/>
        </p:nvSpPr>
        <p:spPr bwMode="auto">
          <a:xfrm>
            <a:off x="263279" y="3018016"/>
            <a:ext cx="2209800" cy="76599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b="1" dirty="0" smtClean="0">
                <a:latin typeface="Arial" pitchFamily="-65" charset="0"/>
              </a:rPr>
              <a:t>Scaled 14ft span OML</a:t>
            </a:r>
            <a:endParaRPr kumimoji="0" lang="en-US" sz="1600" b="1" i="0" u="none" strike="noStrike" cap="none" normalizeH="0" baseline="0" dirty="0">
              <a:ln>
                <a:noFill/>
              </a:ln>
              <a:solidFill>
                <a:schemeClr val="tx1"/>
              </a:solidFill>
              <a:effectLst/>
              <a:latin typeface="Arial" pitchFamily="-65" charset="0"/>
            </a:endParaRPr>
          </a:p>
        </p:txBody>
      </p:sp>
    </p:spTree>
    <p:extLst>
      <p:ext uri="{BB962C8B-B14F-4D97-AF65-F5344CB8AC3E}">
        <p14:creationId xmlns:p14="http://schemas.microsoft.com/office/powerpoint/2010/main" val="3138360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mAEWing1 FEM v2</a:t>
            </a:r>
            <a:endParaRPr lang="en-US" dirty="0"/>
          </a:p>
        </p:txBody>
      </p:sp>
      <p:pic>
        <p:nvPicPr>
          <p:cNvPr id="6" name="Content Placeholder 5" descr="gl-newton.aoe.vt.edu - Remote Desktop Connection"/>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062" t="21324" r="33446" b="19280"/>
          <a:stretch/>
        </p:blipFill>
        <p:spPr>
          <a:xfrm>
            <a:off x="40680" y="747133"/>
            <a:ext cx="9043314" cy="5549718"/>
          </a:xfrm>
        </p:spPr>
      </p:pic>
      <p:sp>
        <p:nvSpPr>
          <p:cNvPr id="7" name="TextBox 6"/>
          <p:cNvSpPr txBox="1"/>
          <p:nvPr/>
        </p:nvSpPr>
        <p:spPr>
          <a:xfrm>
            <a:off x="2819400" y="4952999"/>
            <a:ext cx="6324600" cy="830997"/>
          </a:xfrm>
          <a:prstGeom prst="rect">
            <a:avLst/>
          </a:prstGeom>
          <a:noFill/>
        </p:spPr>
        <p:txBody>
          <a:bodyPr wrap="square" rtlCol="0">
            <a:spAutoFit/>
          </a:bodyPr>
          <a:lstStyle/>
          <a:p>
            <a:r>
              <a:rPr lang="en-US" sz="2400" b="1" dirty="0" smtClean="0">
                <a:solidFill>
                  <a:schemeClr val="bg1"/>
                </a:solidFill>
              </a:rPr>
              <a:t>Updated mAEWing1 Finite Element Model (FEM) version 2.0</a:t>
            </a:r>
          </a:p>
        </p:txBody>
      </p:sp>
    </p:spTree>
    <p:extLst>
      <p:ext uri="{BB962C8B-B14F-4D97-AF65-F5344CB8AC3E}">
        <p14:creationId xmlns:p14="http://schemas.microsoft.com/office/powerpoint/2010/main" val="4156748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work</a:t>
            </a:r>
            <a:endParaRPr lang="en-US" dirty="0"/>
          </a:p>
        </p:txBody>
      </p:sp>
      <p:sp>
        <p:nvSpPr>
          <p:cNvPr id="3" name="Content Placeholder 2"/>
          <p:cNvSpPr>
            <a:spLocks noGrp="1"/>
          </p:cNvSpPr>
          <p:nvPr>
            <p:ph idx="1"/>
          </p:nvPr>
        </p:nvSpPr>
        <p:spPr>
          <a:xfrm>
            <a:off x="381000" y="823917"/>
            <a:ext cx="8382000" cy="5348283"/>
          </a:xfrm>
        </p:spPr>
        <p:txBody>
          <a:bodyPr/>
          <a:lstStyle/>
          <a:p>
            <a:r>
              <a:rPr lang="en-US" b="1" dirty="0" smtClean="0">
                <a:solidFill>
                  <a:schemeClr val="tx1"/>
                </a:solidFill>
              </a:rPr>
              <a:t>Waiting for GVT mode test data to update mAEWing1 FEM to match mode shapes and mode frequencies</a:t>
            </a:r>
          </a:p>
          <a:p>
            <a:endParaRPr lang="en-US" b="1" dirty="0" smtClean="0"/>
          </a:p>
          <a:p>
            <a:r>
              <a:rPr lang="en-US" b="1" dirty="0" smtClean="0">
                <a:solidFill>
                  <a:schemeClr val="tx1"/>
                </a:solidFill>
              </a:rPr>
              <a:t>Integrate mAEWing2 geometry into EBF3GLWingOpt for preliminary mAEWing2 design</a:t>
            </a:r>
          </a:p>
          <a:p>
            <a:pPr lvl="1"/>
            <a:r>
              <a:rPr lang="en-US" b="1" dirty="0" smtClean="0">
                <a:solidFill>
                  <a:srgbClr val="0000CC"/>
                </a:solidFill>
              </a:rPr>
              <a:t>Need to know material properties; equivalent isotropic/orthotropic material used?</a:t>
            </a:r>
          </a:p>
          <a:p>
            <a:pPr lvl="1"/>
            <a:r>
              <a:rPr lang="en-US" b="1" dirty="0" smtClean="0">
                <a:solidFill>
                  <a:srgbClr val="0000CC"/>
                </a:solidFill>
              </a:rPr>
              <a:t>Design loads? (+3.8g/-1g)+1.5 factor of safety?</a:t>
            </a:r>
          </a:p>
          <a:p>
            <a:pPr lvl="1"/>
            <a:r>
              <a:rPr lang="en-US" b="1" dirty="0" smtClean="0">
                <a:solidFill>
                  <a:srgbClr val="0000CC"/>
                </a:solidFill>
              </a:rPr>
              <a:t>Integrate wing shape design. Flap deflection ranges?</a:t>
            </a:r>
          </a:p>
        </p:txBody>
      </p:sp>
    </p:spTree>
    <p:extLst>
      <p:ext uri="{BB962C8B-B14F-4D97-AF65-F5344CB8AC3E}">
        <p14:creationId xmlns:p14="http://schemas.microsoft.com/office/powerpoint/2010/main" val="4007330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Backup slides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7583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146" y="47121"/>
            <a:ext cx="6096000" cy="523875"/>
          </a:xfrm>
        </p:spPr>
        <p:txBody>
          <a:bodyPr/>
          <a:lstStyle/>
          <a:p>
            <a:r>
              <a:rPr lang="en-US" dirty="0" smtClean="0"/>
              <a:t>Calculate </a:t>
            </a:r>
            <a:r>
              <a:rPr lang="en-US" dirty="0" err="1" smtClean="0"/>
              <a:t>Ixx</a:t>
            </a:r>
            <a:r>
              <a:rPr lang="en-US" dirty="0" smtClean="0"/>
              <a:t> and </a:t>
            </a:r>
            <a:r>
              <a:rPr lang="en-US" dirty="0" err="1" smtClean="0"/>
              <a:t>Iyy</a:t>
            </a:r>
            <a:r>
              <a:rPr lang="en-US" dirty="0" smtClean="0"/>
              <a:t> for wing</a:t>
            </a:r>
            <a:endParaRPr lang="en-US" dirty="0"/>
          </a:p>
        </p:txBody>
      </p:sp>
      <p:cxnSp>
        <p:nvCxnSpPr>
          <p:cNvPr id="7" name="Straight Connector 6"/>
          <p:cNvCxnSpPr/>
          <p:nvPr/>
        </p:nvCxnSpPr>
        <p:spPr bwMode="auto">
          <a:xfrm flipH="1">
            <a:off x="946077" y="2509248"/>
            <a:ext cx="3610070" cy="1805035"/>
          </a:xfrm>
          <a:prstGeom prst="line">
            <a:avLst/>
          </a:prstGeom>
          <a:noFill/>
          <a:ln w="57150" cap="flat" cmpd="sng" algn="ctr">
            <a:solidFill>
              <a:schemeClr val="accent5">
                <a:lumMod val="65000"/>
              </a:schemeClr>
            </a:solidFill>
            <a:prstDash val="solid"/>
            <a:round/>
            <a:headEnd type="none" w="med" len="med"/>
            <a:tailEnd type="none" w="med" len="med"/>
          </a:ln>
          <a:effectLst/>
        </p:spPr>
      </p:cxnSp>
      <p:cxnSp>
        <p:nvCxnSpPr>
          <p:cNvPr id="9" name="Straight Connector 8"/>
          <p:cNvCxnSpPr/>
          <p:nvPr/>
        </p:nvCxnSpPr>
        <p:spPr bwMode="auto">
          <a:xfrm>
            <a:off x="4556147" y="2509248"/>
            <a:ext cx="3686880" cy="1805035"/>
          </a:xfrm>
          <a:prstGeom prst="line">
            <a:avLst/>
          </a:prstGeom>
          <a:noFill/>
          <a:ln w="57150" cap="flat" cmpd="sng" algn="ctr">
            <a:solidFill>
              <a:schemeClr val="accent5">
                <a:lumMod val="65000"/>
              </a:schemeClr>
            </a:solidFill>
            <a:prstDash val="solid"/>
            <a:round/>
            <a:headEnd type="none" w="med" len="med"/>
            <a:tailEnd type="none" w="med" len="med"/>
          </a:ln>
          <a:effectLst/>
        </p:spPr>
      </p:cxnSp>
      <p:sp>
        <p:nvSpPr>
          <p:cNvPr id="10" name="Oval 9"/>
          <p:cNvSpPr/>
          <p:nvPr/>
        </p:nvSpPr>
        <p:spPr bwMode="auto">
          <a:xfrm>
            <a:off x="2417846" y="3396524"/>
            <a:ext cx="222177" cy="222177"/>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sp>
        <p:nvSpPr>
          <p:cNvPr id="11" name="Oval 10"/>
          <p:cNvSpPr/>
          <p:nvPr/>
        </p:nvSpPr>
        <p:spPr bwMode="auto">
          <a:xfrm>
            <a:off x="6414827" y="3366043"/>
            <a:ext cx="222177" cy="222177"/>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cxnSp>
        <p:nvCxnSpPr>
          <p:cNvPr id="14" name="Straight Connector 13"/>
          <p:cNvCxnSpPr/>
          <p:nvPr/>
        </p:nvCxnSpPr>
        <p:spPr bwMode="auto">
          <a:xfrm>
            <a:off x="4563462" y="1587528"/>
            <a:ext cx="0" cy="2611540"/>
          </a:xfrm>
          <a:prstGeom prst="line">
            <a:avLst/>
          </a:prstGeom>
          <a:noFill/>
          <a:ln w="57150" cap="flat" cmpd="sng" algn="ctr">
            <a:solidFill>
              <a:schemeClr val="accent5">
                <a:lumMod val="65000"/>
              </a:schemeClr>
            </a:solidFill>
            <a:prstDash val="solid"/>
            <a:round/>
            <a:headEnd type="none" w="med" len="med"/>
            <a:tailEnd type="none" w="med" len="med"/>
          </a:ln>
          <a:effectLst/>
        </p:spPr>
      </p:cxnSp>
      <p:sp>
        <p:nvSpPr>
          <p:cNvPr id="16" name="Oval 15"/>
          <p:cNvSpPr/>
          <p:nvPr/>
        </p:nvSpPr>
        <p:spPr bwMode="auto">
          <a:xfrm>
            <a:off x="839028" y="4214308"/>
            <a:ext cx="183617" cy="183617"/>
          </a:xfrm>
          <a:prstGeom prst="ellipse">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17" name="Oval 16"/>
          <p:cNvSpPr/>
          <p:nvPr/>
        </p:nvSpPr>
        <p:spPr bwMode="auto">
          <a:xfrm>
            <a:off x="8151218" y="4222474"/>
            <a:ext cx="183617" cy="183617"/>
          </a:xfrm>
          <a:prstGeom prst="ellipse">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18" name="Oval 17"/>
          <p:cNvSpPr/>
          <p:nvPr/>
        </p:nvSpPr>
        <p:spPr bwMode="auto">
          <a:xfrm>
            <a:off x="4421423" y="2684447"/>
            <a:ext cx="268835" cy="26883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21" name="Oval 20"/>
          <p:cNvSpPr/>
          <p:nvPr/>
        </p:nvSpPr>
        <p:spPr bwMode="auto">
          <a:xfrm>
            <a:off x="4498835" y="3144140"/>
            <a:ext cx="114013" cy="114013"/>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28" name="Oval 27"/>
          <p:cNvSpPr/>
          <p:nvPr/>
        </p:nvSpPr>
        <p:spPr bwMode="auto">
          <a:xfrm>
            <a:off x="6814423" y="1596853"/>
            <a:ext cx="268835" cy="268835"/>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29" name="Oval 28"/>
          <p:cNvSpPr/>
          <p:nvPr/>
        </p:nvSpPr>
        <p:spPr bwMode="auto">
          <a:xfrm>
            <a:off x="6837751" y="2057713"/>
            <a:ext cx="222177" cy="222177"/>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30" name="Oval 29"/>
          <p:cNvSpPr/>
          <p:nvPr/>
        </p:nvSpPr>
        <p:spPr bwMode="auto">
          <a:xfrm>
            <a:off x="6857030" y="2500830"/>
            <a:ext cx="183617" cy="183617"/>
          </a:xfrm>
          <a:prstGeom prst="ellipse">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31" name="TextBox 30"/>
          <p:cNvSpPr txBox="1"/>
          <p:nvPr/>
        </p:nvSpPr>
        <p:spPr>
          <a:xfrm>
            <a:off x="7237748" y="1546604"/>
            <a:ext cx="1906252" cy="369332"/>
          </a:xfrm>
          <a:prstGeom prst="rect">
            <a:avLst/>
          </a:prstGeom>
          <a:noFill/>
        </p:spPr>
        <p:txBody>
          <a:bodyPr wrap="square" rtlCol="0">
            <a:spAutoFit/>
          </a:bodyPr>
          <a:lstStyle/>
          <a:p>
            <a:r>
              <a:rPr lang="en-US" dirty="0" smtClean="0"/>
              <a:t>Center Body CG</a:t>
            </a:r>
            <a:endParaRPr lang="en-US" dirty="0"/>
          </a:p>
        </p:txBody>
      </p:sp>
      <p:sp>
        <p:nvSpPr>
          <p:cNvPr id="32" name="TextBox 31"/>
          <p:cNvSpPr txBox="1"/>
          <p:nvPr/>
        </p:nvSpPr>
        <p:spPr>
          <a:xfrm>
            <a:off x="7237748" y="1984135"/>
            <a:ext cx="1765760" cy="369332"/>
          </a:xfrm>
          <a:prstGeom prst="rect">
            <a:avLst/>
          </a:prstGeom>
          <a:noFill/>
        </p:spPr>
        <p:txBody>
          <a:bodyPr wrap="square" rtlCol="0">
            <a:spAutoFit/>
          </a:bodyPr>
          <a:lstStyle/>
          <a:p>
            <a:r>
              <a:rPr lang="en-US" dirty="0" smtClean="0">
                <a:solidFill>
                  <a:schemeClr val="accent2"/>
                </a:solidFill>
              </a:rPr>
              <a:t>Left wing CG</a:t>
            </a:r>
            <a:endParaRPr lang="en-US" dirty="0">
              <a:solidFill>
                <a:schemeClr val="accent2"/>
              </a:solidFill>
            </a:endParaRPr>
          </a:p>
        </p:txBody>
      </p:sp>
      <p:sp>
        <p:nvSpPr>
          <p:cNvPr id="33" name="TextBox 32"/>
          <p:cNvSpPr txBox="1"/>
          <p:nvPr/>
        </p:nvSpPr>
        <p:spPr>
          <a:xfrm>
            <a:off x="7237748" y="2411587"/>
            <a:ext cx="1466770" cy="369332"/>
          </a:xfrm>
          <a:prstGeom prst="rect">
            <a:avLst/>
          </a:prstGeom>
          <a:noFill/>
        </p:spPr>
        <p:txBody>
          <a:bodyPr wrap="square" rtlCol="0">
            <a:spAutoFit/>
          </a:bodyPr>
          <a:lstStyle/>
          <a:p>
            <a:r>
              <a:rPr lang="en-US" dirty="0" smtClean="0">
                <a:solidFill>
                  <a:srgbClr val="00B0F0"/>
                </a:solidFill>
              </a:rPr>
              <a:t>Winglet CG</a:t>
            </a:r>
            <a:endParaRPr lang="en-US" dirty="0">
              <a:solidFill>
                <a:srgbClr val="00B0F0"/>
              </a:solidFill>
            </a:endParaRPr>
          </a:p>
        </p:txBody>
      </p:sp>
      <p:sp>
        <p:nvSpPr>
          <p:cNvPr id="34" name="Oval 33"/>
          <p:cNvSpPr/>
          <p:nvPr/>
        </p:nvSpPr>
        <p:spPr bwMode="auto">
          <a:xfrm>
            <a:off x="6891833" y="2902128"/>
            <a:ext cx="114013" cy="114013"/>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50000"/>
              </a:spcBef>
              <a:spcAft>
                <a:spcPct val="0"/>
              </a:spcAft>
            </a:pPr>
            <a:endParaRPr lang="en-US" sz="1600" b="1">
              <a:latin typeface="Arial" pitchFamily="-65" charset="0"/>
            </a:endParaRPr>
          </a:p>
        </p:txBody>
      </p:sp>
      <p:sp>
        <p:nvSpPr>
          <p:cNvPr id="35" name="TextBox 34"/>
          <p:cNvSpPr txBox="1"/>
          <p:nvPr/>
        </p:nvSpPr>
        <p:spPr>
          <a:xfrm>
            <a:off x="7237748" y="2780919"/>
            <a:ext cx="1765760" cy="369332"/>
          </a:xfrm>
          <a:prstGeom prst="rect">
            <a:avLst/>
          </a:prstGeom>
          <a:noFill/>
        </p:spPr>
        <p:txBody>
          <a:bodyPr wrap="square" rtlCol="0">
            <a:spAutoFit/>
          </a:bodyPr>
          <a:lstStyle/>
          <a:p>
            <a:r>
              <a:rPr lang="en-US" dirty="0" smtClean="0">
                <a:solidFill>
                  <a:srgbClr val="FF0000"/>
                </a:solidFill>
              </a:rPr>
              <a:t>mAEWing1 CG</a:t>
            </a:r>
            <a:endParaRPr lang="en-US" dirty="0">
              <a:solidFill>
                <a:srgbClr val="FF0000"/>
              </a:solidFill>
            </a:endParaRPr>
          </a:p>
        </p:txBody>
      </p:sp>
      <p:cxnSp>
        <p:nvCxnSpPr>
          <p:cNvPr id="37" name="Straight Arrow Connector 36"/>
          <p:cNvCxnSpPr/>
          <p:nvPr/>
        </p:nvCxnSpPr>
        <p:spPr bwMode="auto">
          <a:xfrm>
            <a:off x="4548220" y="855865"/>
            <a:ext cx="0" cy="499265"/>
          </a:xfrm>
          <a:prstGeom prst="straightConnector1">
            <a:avLst/>
          </a:prstGeom>
          <a:noFill/>
          <a:ln w="38100" cap="flat" cmpd="sng" algn="ctr">
            <a:solidFill>
              <a:srgbClr val="7030A0"/>
            </a:solidFill>
            <a:prstDash val="solid"/>
            <a:round/>
            <a:headEnd type="none" w="med" len="med"/>
            <a:tailEnd type="arrow"/>
          </a:ln>
          <a:effectLst/>
        </p:spPr>
      </p:cxnSp>
      <p:cxnSp>
        <p:nvCxnSpPr>
          <p:cNvPr id="39" name="Straight Arrow Connector 38"/>
          <p:cNvCxnSpPr/>
          <p:nvPr/>
        </p:nvCxnSpPr>
        <p:spPr bwMode="auto">
          <a:xfrm>
            <a:off x="4548220" y="855865"/>
            <a:ext cx="484640" cy="0"/>
          </a:xfrm>
          <a:prstGeom prst="straightConnector1">
            <a:avLst/>
          </a:prstGeom>
          <a:noFill/>
          <a:ln w="38100" cap="flat" cmpd="sng" algn="ctr">
            <a:solidFill>
              <a:srgbClr val="7030A0"/>
            </a:solidFill>
            <a:prstDash val="solid"/>
            <a:round/>
            <a:headEnd type="none" w="med" len="med"/>
            <a:tailEnd type="arrow"/>
          </a:ln>
          <a:effectLst/>
        </p:spPr>
      </p:cxnSp>
      <p:sp>
        <p:nvSpPr>
          <p:cNvPr id="40" name="TextBox 39"/>
          <p:cNvSpPr txBox="1"/>
          <p:nvPr/>
        </p:nvSpPr>
        <p:spPr>
          <a:xfrm>
            <a:off x="4064513" y="1009485"/>
            <a:ext cx="349290" cy="369332"/>
          </a:xfrm>
          <a:prstGeom prst="rect">
            <a:avLst/>
          </a:prstGeom>
          <a:noFill/>
        </p:spPr>
        <p:txBody>
          <a:bodyPr wrap="square" rtlCol="0">
            <a:spAutoFit/>
          </a:bodyPr>
          <a:lstStyle/>
          <a:p>
            <a:r>
              <a:rPr lang="en-US" dirty="0" smtClean="0">
                <a:solidFill>
                  <a:srgbClr val="7030A0"/>
                </a:solidFill>
              </a:rPr>
              <a:t>X</a:t>
            </a:r>
            <a:endParaRPr lang="en-US" dirty="0">
              <a:solidFill>
                <a:srgbClr val="7030A0"/>
              </a:solidFill>
            </a:endParaRPr>
          </a:p>
        </p:txBody>
      </p:sp>
      <p:sp>
        <p:nvSpPr>
          <p:cNvPr id="41" name="TextBox 40"/>
          <p:cNvSpPr txBox="1"/>
          <p:nvPr/>
        </p:nvSpPr>
        <p:spPr>
          <a:xfrm>
            <a:off x="5109670" y="651418"/>
            <a:ext cx="349290" cy="369332"/>
          </a:xfrm>
          <a:prstGeom prst="rect">
            <a:avLst/>
          </a:prstGeom>
          <a:noFill/>
        </p:spPr>
        <p:txBody>
          <a:bodyPr wrap="square" rtlCol="0">
            <a:spAutoFit/>
          </a:bodyPr>
          <a:lstStyle/>
          <a:p>
            <a:r>
              <a:rPr lang="en-US" dirty="0">
                <a:solidFill>
                  <a:srgbClr val="7030A0"/>
                </a:solidFill>
              </a:rPr>
              <a:t>Y</a:t>
            </a:r>
          </a:p>
        </p:txBody>
      </p:sp>
      <p:cxnSp>
        <p:nvCxnSpPr>
          <p:cNvPr id="45" name="Straight Arrow Connector 44"/>
          <p:cNvCxnSpPr/>
          <p:nvPr/>
        </p:nvCxnSpPr>
        <p:spPr bwMode="auto">
          <a:xfrm flipH="1" flipV="1">
            <a:off x="2596600" y="3520857"/>
            <a:ext cx="1961138" cy="1"/>
          </a:xfrm>
          <a:prstGeom prst="straightConnector1">
            <a:avLst/>
          </a:prstGeom>
          <a:noFill/>
          <a:ln w="28575" cap="flat" cmpd="sng" algn="ctr">
            <a:solidFill>
              <a:schemeClr val="tx1"/>
            </a:solidFill>
            <a:prstDash val="solid"/>
            <a:round/>
            <a:headEnd type="triangle" w="med" len="med"/>
            <a:tailEnd type="triangle" w="med" len="med"/>
          </a:ln>
          <a:effectLst/>
        </p:spPr>
      </p:cxnSp>
      <p:cxnSp>
        <p:nvCxnSpPr>
          <p:cNvPr id="47" name="Straight Arrow Connector 46"/>
          <p:cNvCxnSpPr>
            <a:endCxn id="10" idx="0"/>
          </p:cNvCxnSpPr>
          <p:nvPr/>
        </p:nvCxnSpPr>
        <p:spPr bwMode="auto">
          <a:xfrm>
            <a:off x="2528934" y="1587528"/>
            <a:ext cx="1" cy="1808996"/>
          </a:xfrm>
          <a:prstGeom prst="straightConnector1">
            <a:avLst/>
          </a:prstGeom>
          <a:noFill/>
          <a:ln w="28575" cap="flat" cmpd="sng" algn="ctr">
            <a:solidFill>
              <a:schemeClr val="tx1"/>
            </a:solidFill>
            <a:prstDash val="solid"/>
            <a:round/>
            <a:headEnd type="triangle" w="med" len="med"/>
            <a:tailEnd type="triangle" w="med" len="med"/>
          </a:ln>
          <a:effectLst/>
        </p:spPr>
      </p:cxnSp>
      <p:cxnSp>
        <p:nvCxnSpPr>
          <p:cNvPr id="48" name="Straight Arrow Connector 47"/>
          <p:cNvCxnSpPr/>
          <p:nvPr/>
        </p:nvCxnSpPr>
        <p:spPr bwMode="auto">
          <a:xfrm>
            <a:off x="4303163" y="1596853"/>
            <a:ext cx="2" cy="1604293"/>
          </a:xfrm>
          <a:prstGeom prst="straightConnector1">
            <a:avLst/>
          </a:prstGeom>
          <a:noFill/>
          <a:ln w="28575" cap="flat" cmpd="sng" algn="ctr">
            <a:solidFill>
              <a:schemeClr val="tx1"/>
            </a:solidFill>
            <a:prstDash val="solid"/>
            <a:round/>
            <a:headEnd type="triangle" w="med" len="med"/>
            <a:tailEnd type="triangle" w="med" len="med"/>
          </a:ln>
          <a:effectLst/>
        </p:spPr>
      </p:cxnSp>
      <p:cxnSp>
        <p:nvCxnSpPr>
          <p:cNvPr id="50" name="Straight Arrow Connector 49"/>
          <p:cNvCxnSpPr/>
          <p:nvPr/>
        </p:nvCxnSpPr>
        <p:spPr bwMode="auto">
          <a:xfrm>
            <a:off x="4840835" y="1596853"/>
            <a:ext cx="1521" cy="1222011"/>
          </a:xfrm>
          <a:prstGeom prst="straightConnector1">
            <a:avLst/>
          </a:prstGeom>
          <a:noFill/>
          <a:ln w="28575" cap="flat" cmpd="sng" algn="ctr">
            <a:solidFill>
              <a:schemeClr val="tx1"/>
            </a:solidFill>
            <a:prstDash val="solid"/>
            <a:round/>
            <a:headEnd type="triangle" w="med" len="med"/>
            <a:tailEnd type="triangle" w="med" len="med"/>
          </a:ln>
          <a:effectLst/>
        </p:spPr>
      </p:cxnSp>
      <p:cxnSp>
        <p:nvCxnSpPr>
          <p:cNvPr id="56" name="Straight Connector 55"/>
          <p:cNvCxnSpPr/>
          <p:nvPr/>
        </p:nvCxnSpPr>
        <p:spPr bwMode="auto">
          <a:xfrm>
            <a:off x="4690258" y="1596853"/>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4688736" y="2829804"/>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4151066" y="3201146"/>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a:off x="4151064" y="1603431"/>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2403232" y="1596853"/>
            <a:ext cx="251403" cy="0"/>
          </a:xfrm>
          <a:prstGeom prst="line">
            <a:avLst/>
          </a:prstGeom>
          <a:noFill/>
          <a:ln w="28575" cap="flat" cmpd="sng" algn="ctr">
            <a:solidFill>
              <a:schemeClr val="tx1"/>
            </a:solidFill>
            <a:prstDash val="solid"/>
            <a:round/>
            <a:headEnd type="none" w="med" len="med"/>
            <a:tailEnd type="none" w="med" len="med"/>
          </a:ln>
          <a:effectLst/>
        </p:spPr>
      </p:cxnSp>
      <p:cxnSp>
        <p:nvCxnSpPr>
          <p:cNvPr id="65" name="Straight Arrow Connector 64"/>
          <p:cNvCxnSpPr>
            <a:endCxn id="16" idx="0"/>
          </p:cNvCxnSpPr>
          <p:nvPr/>
        </p:nvCxnSpPr>
        <p:spPr bwMode="auto">
          <a:xfrm>
            <a:off x="930835" y="1587528"/>
            <a:ext cx="2" cy="2626780"/>
          </a:xfrm>
          <a:prstGeom prst="straightConnector1">
            <a:avLst/>
          </a:prstGeom>
          <a:noFill/>
          <a:ln w="28575" cap="flat" cmpd="sng" algn="ctr">
            <a:solidFill>
              <a:schemeClr val="tx1"/>
            </a:solidFill>
            <a:prstDash val="solid"/>
            <a:round/>
            <a:headEnd type="triangle" w="med" len="med"/>
            <a:tailEnd type="triangle" w="med" len="med"/>
          </a:ln>
          <a:effectLst/>
        </p:spPr>
      </p:cxnSp>
      <p:cxnSp>
        <p:nvCxnSpPr>
          <p:cNvPr id="66" name="Straight Connector 65"/>
          <p:cNvCxnSpPr/>
          <p:nvPr/>
        </p:nvCxnSpPr>
        <p:spPr bwMode="auto">
          <a:xfrm>
            <a:off x="805133" y="1596853"/>
            <a:ext cx="251403" cy="0"/>
          </a:xfrm>
          <a:prstGeom prst="line">
            <a:avLst/>
          </a:prstGeom>
          <a:noFill/>
          <a:ln w="28575" cap="flat" cmpd="sng" algn="ctr">
            <a:solidFill>
              <a:schemeClr val="tx1"/>
            </a:solidFill>
            <a:prstDash val="solid"/>
            <a:round/>
            <a:headEnd type="none" w="med" len="med"/>
            <a:tailEnd type="none" w="med" len="med"/>
          </a:ln>
          <a:effectLst/>
        </p:spPr>
      </p:cxnSp>
      <p:cxnSp>
        <p:nvCxnSpPr>
          <p:cNvPr id="68" name="Straight Arrow Connector 67"/>
          <p:cNvCxnSpPr/>
          <p:nvPr/>
        </p:nvCxnSpPr>
        <p:spPr bwMode="auto">
          <a:xfrm flipH="1">
            <a:off x="1010145" y="4314284"/>
            <a:ext cx="3538075" cy="0"/>
          </a:xfrm>
          <a:prstGeom prst="straightConnector1">
            <a:avLst/>
          </a:prstGeom>
          <a:noFill/>
          <a:ln w="28575" cap="flat" cmpd="sng" algn="ctr">
            <a:solidFill>
              <a:schemeClr val="tx1"/>
            </a:solidFill>
            <a:prstDash val="solid"/>
            <a:round/>
            <a:headEnd type="triangle" w="med" len="med"/>
            <a:tailEnd type="triangle" w="med" len="med"/>
          </a:ln>
          <a:effectLst/>
        </p:spPr>
      </p:cxnSp>
      <p:sp>
        <p:nvSpPr>
          <p:cNvPr id="70" name="TextBox 69"/>
          <p:cNvSpPr txBox="1"/>
          <p:nvPr/>
        </p:nvSpPr>
        <p:spPr>
          <a:xfrm>
            <a:off x="2121555" y="4465935"/>
            <a:ext cx="1036935" cy="369332"/>
          </a:xfrm>
          <a:prstGeom prst="rect">
            <a:avLst/>
          </a:prstGeom>
          <a:noFill/>
        </p:spPr>
        <p:txBody>
          <a:bodyPr wrap="square" rtlCol="0">
            <a:spAutoFit/>
          </a:bodyPr>
          <a:lstStyle/>
          <a:p>
            <a:r>
              <a:rPr lang="en-US" dirty="0" smtClean="0"/>
              <a:t>60.25’’</a:t>
            </a:r>
            <a:endParaRPr lang="en-US" dirty="0"/>
          </a:p>
        </p:txBody>
      </p:sp>
      <p:sp>
        <p:nvSpPr>
          <p:cNvPr id="71" name="TextBox 70"/>
          <p:cNvSpPr txBox="1"/>
          <p:nvPr/>
        </p:nvSpPr>
        <p:spPr>
          <a:xfrm rot="16200000">
            <a:off x="155426" y="2804478"/>
            <a:ext cx="1036935" cy="369332"/>
          </a:xfrm>
          <a:prstGeom prst="rect">
            <a:avLst/>
          </a:prstGeom>
          <a:noFill/>
        </p:spPr>
        <p:txBody>
          <a:bodyPr wrap="square" rtlCol="0">
            <a:spAutoFit/>
          </a:bodyPr>
          <a:lstStyle/>
          <a:p>
            <a:r>
              <a:rPr lang="en-US" dirty="0" smtClean="0"/>
              <a:t>42.45’’</a:t>
            </a:r>
            <a:endParaRPr lang="en-US" dirty="0"/>
          </a:p>
        </p:txBody>
      </p:sp>
      <p:sp>
        <p:nvSpPr>
          <p:cNvPr id="72" name="TextBox 71"/>
          <p:cNvSpPr txBox="1"/>
          <p:nvPr/>
        </p:nvSpPr>
        <p:spPr>
          <a:xfrm rot="16200000">
            <a:off x="1787754" y="2288218"/>
            <a:ext cx="1036935" cy="369332"/>
          </a:xfrm>
          <a:prstGeom prst="rect">
            <a:avLst/>
          </a:prstGeom>
          <a:noFill/>
        </p:spPr>
        <p:txBody>
          <a:bodyPr wrap="square" rtlCol="0">
            <a:spAutoFit/>
          </a:bodyPr>
          <a:lstStyle/>
          <a:p>
            <a:r>
              <a:rPr lang="en-US" dirty="0" smtClean="0"/>
              <a:t>28.27’’</a:t>
            </a:r>
            <a:endParaRPr lang="en-US" dirty="0"/>
          </a:p>
        </p:txBody>
      </p:sp>
      <p:sp>
        <p:nvSpPr>
          <p:cNvPr id="73" name="TextBox 72"/>
          <p:cNvSpPr txBox="1"/>
          <p:nvPr/>
        </p:nvSpPr>
        <p:spPr>
          <a:xfrm rot="16200000">
            <a:off x="3531337" y="2023192"/>
            <a:ext cx="1036935" cy="369332"/>
          </a:xfrm>
          <a:prstGeom prst="rect">
            <a:avLst/>
          </a:prstGeom>
          <a:noFill/>
        </p:spPr>
        <p:txBody>
          <a:bodyPr wrap="square" rtlCol="0">
            <a:spAutoFit/>
          </a:bodyPr>
          <a:lstStyle/>
          <a:p>
            <a:r>
              <a:rPr lang="en-US" dirty="0" smtClean="0"/>
              <a:t>23.23’’</a:t>
            </a:r>
            <a:endParaRPr lang="en-US" dirty="0"/>
          </a:p>
        </p:txBody>
      </p:sp>
      <p:sp>
        <p:nvSpPr>
          <p:cNvPr id="74" name="TextBox 73"/>
          <p:cNvSpPr txBox="1"/>
          <p:nvPr/>
        </p:nvSpPr>
        <p:spPr>
          <a:xfrm rot="16200000">
            <a:off x="4514393" y="1928400"/>
            <a:ext cx="1036935" cy="369332"/>
          </a:xfrm>
          <a:prstGeom prst="rect">
            <a:avLst/>
          </a:prstGeom>
          <a:noFill/>
        </p:spPr>
        <p:txBody>
          <a:bodyPr wrap="square" rtlCol="0">
            <a:spAutoFit/>
          </a:bodyPr>
          <a:lstStyle/>
          <a:p>
            <a:r>
              <a:rPr lang="en-US" dirty="0" smtClean="0"/>
              <a:t>18.55’’</a:t>
            </a:r>
            <a:endParaRPr lang="en-US" dirty="0"/>
          </a:p>
        </p:txBody>
      </p:sp>
      <p:sp>
        <p:nvSpPr>
          <p:cNvPr id="75" name="TextBox 74"/>
          <p:cNvSpPr txBox="1"/>
          <p:nvPr/>
        </p:nvSpPr>
        <p:spPr>
          <a:xfrm>
            <a:off x="3046468" y="3536713"/>
            <a:ext cx="1036935" cy="369332"/>
          </a:xfrm>
          <a:prstGeom prst="rect">
            <a:avLst/>
          </a:prstGeom>
          <a:noFill/>
        </p:spPr>
        <p:txBody>
          <a:bodyPr wrap="square" rtlCol="0">
            <a:spAutoFit/>
          </a:bodyPr>
          <a:lstStyle/>
          <a:p>
            <a:r>
              <a:rPr lang="en-US" dirty="0" smtClean="0"/>
              <a:t>31.47’’</a:t>
            </a:r>
            <a:endParaRPr lang="en-US" dirty="0"/>
          </a:p>
        </p:txBody>
      </p:sp>
      <mc:AlternateContent xmlns:mc="http://schemas.openxmlformats.org/markup-compatibility/2006" xmlns:a14="http://schemas.microsoft.com/office/drawing/2010/main">
        <mc:Choice Requires="a14">
          <p:sp>
            <p:nvSpPr>
              <p:cNvPr id="77" name="TextBox 76"/>
              <p:cNvSpPr txBox="1"/>
              <p:nvPr/>
            </p:nvSpPr>
            <p:spPr>
              <a:xfrm>
                <a:off x="829380" y="5343731"/>
                <a:ext cx="7168846" cy="465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a:rPr>
                          </m:ctrlPr>
                        </m:sSubSupPr>
                        <m:e>
                          <m:r>
                            <a:rPr lang="en-US" b="0" i="1" smtClean="0">
                              <a:latin typeface="Cambria Math"/>
                            </a:rPr>
                            <m:t>𝐼</m:t>
                          </m:r>
                        </m:e>
                        <m:sub>
                          <m:r>
                            <a:rPr lang="en-US" b="0" i="1" smtClean="0">
                              <a:latin typeface="Cambria Math"/>
                            </a:rPr>
                            <m:t>𝑦𝑦</m:t>
                          </m:r>
                        </m:sub>
                        <m:sup>
                          <m:r>
                            <a:rPr lang="en-US" b="0" i="1" smtClean="0">
                              <a:latin typeface="Cambria Math"/>
                            </a:rPr>
                            <m:t>𝑡</m:t>
                          </m:r>
                        </m:sup>
                      </m:sSubSup>
                      <m:r>
                        <a:rPr lang="en-US" b="0" i="1" smtClean="0">
                          <a:latin typeface="Cambria Math"/>
                        </a:rPr>
                        <m:t>=</m:t>
                      </m:r>
                      <m:d>
                        <m:dPr>
                          <m:begChr m:val="["/>
                          <m:endChr m:val="]"/>
                          <m:ctrlPr>
                            <a:rPr lang="en-US" b="0" i="1" smtClean="0">
                              <a:latin typeface="Cambria Math"/>
                            </a:rPr>
                          </m:ctrlPr>
                        </m:dPr>
                        <m:e>
                          <m:sSup>
                            <m:sSupPr>
                              <m:ctrlPr>
                                <a:rPr lang="en-US" i="1">
                                  <a:latin typeface="Cambria Math"/>
                                </a:rPr>
                              </m:ctrlPr>
                            </m:sSupPr>
                            <m:e>
                              <m:r>
                                <a:rPr lang="en-US" i="1">
                                  <a:latin typeface="Cambria Math"/>
                                </a:rPr>
                                <m:t>𝑚</m:t>
                              </m:r>
                            </m:e>
                            <m:sup>
                              <m:r>
                                <a:rPr lang="en-US" i="1">
                                  <a:latin typeface="Cambria Math"/>
                                </a:rPr>
                                <m:t>𝑐</m:t>
                              </m:r>
                            </m:sup>
                          </m:sSup>
                          <m:sSup>
                            <m:sSupPr>
                              <m:ctrlPr>
                                <a:rPr lang="en-US" i="1">
                                  <a:latin typeface="Cambria Math"/>
                                </a:rPr>
                              </m:ctrlPr>
                            </m:sSupPr>
                            <m:e>
                              <m:d>
                                <m:dPr>
                                  <m:ctrlPr>
                                    <a:rPr lang="en-US" i="1">
                                      <a:latin typeface="Cambria Math"/>
                                    </a:rPr>
                                  </m:ctrlPr>
                                </m:dPr>
                                <m:e>
                                  <m:r>
                                    <m:rPr>
                                      <m:sty m:val="p"/>
                                    </m:rPr>
                                    <a:rPr lang="en-US">
                                      <a:latin typeface="Cambria Math"/>
                                    </a:rPr>
                                    <m:t>Δ</m:t>
                                  </m:r>
                                  <m:sSup>
                                    <m:sSupPr>
                                      <m:ctrlPr>
                                        <a:rPr lang="en-US" i="1">
                                          <a:latin typeface="Cambria Math"/>
                                        </a:rPr>
                                      </m:ctrlPr>
                                    </m:sSupPr>
                                    <m:e>
                                      <m:r>
                                        <a:rPr lang="en-US" i="1">
                                          <a:latin typeface="Cambria Math"/>
                                        </a:rPr>
                                        <m:t>𝑥</m:t>
                                      </m:r>
                                    </m:e>
                                    <m:sup>
                                      <m:r>
                                        <a:rPr lang="en-US" i="1">
                                          <a:latin typeface="Cambria Math"/>
                                        </a:rPr>
                                        <m:t>𝑐𝑡</m:t>
                                      </m:r>
                                    </m:sup>
                                  </m:sSup>
                                </m:e>
                              </m:d>
                            </m:e>
                            <m:sup>
                              <m:r>
                                <a:rPr lang="en-US" i="1">
                                  <a:latin typeface="Cambria Math"/>
                                </a:rPr>
                                <m:t>2</m:t>
                              </m:r>
                            </m:sup>
                          </m:sSup>
                          <m:r>
                            <a:rPr lang="en-US" i="1">
                              <a:latin typeface="Cambria Math"/>
                            </a:rPr>
                            <m:t>+</m:t>
                          </m:r>
                          <m:sSubSup>
                            <m:sSubSupPr>
                              <m:ctrlPr>
                                <a:rPr lang="en-US" i="1">
                                  <a:latin typeface="Cambria Math"/>
                                </a:rPr>
                              </m:ctrlPr>
                            </m:sSubSupPr>
                            <m:e>
                              <m:r>
                                <a:rPr lang="en-US" i="1">
                                  <a:latin typeface="Cambria Math"/>
                                </a:rPr>
                                <m:t>𝐼</m:t>
                              </m:r>
                            </m:e>
                            <m:sub>
                              <m:r>
                                <a:rPr lang="en-US" b="0" i="1" smtClean="0">
                                  <a:latin typeface="Cambria Math"/>
                                </a:rPr>
                                <m:t>𝑦𝑦</m:t>
                              </m:r>
                            </m:sub>
                            <m:sup>
                              <m:r>
                                <a:rPr lang="en-US" i="1">
                                  <a:latin typeface="Cambria Math"/>
                                </a:rPr>
                                <m:t>𝑐</m:t>
                              </m:r>
                              <m:r>
                                <a:rPr lang="en-US" b="0" i="1" smtClean="0">
                                  <a:latin typeface="Cambria Math"/>
                                </a:rPr>
                                <m:t>𝑏</m:t>
                              </m:r>
                            </m:sup>
                          </m:sSubSup>
                        </m:e>
                      </m:d>
                      <m:r>
                        <a:rPr lang="en-US" b="0" i="1" smtClean="0">
                          <a:latin typeface="Cambria Math"/>
                        </a:rPr>
                        <m:t>+ 2</m:t>
                      </m:r>
                      <m:d>
                        <m:dPr>
                          <m:begChr m:val="["/>
                          <m:endChr m:val="]"/>
                          <m:ctrlPr>
                            <a:rPr lang="en-US" b="0" i="1" smtClean="0">
                              <a:latin typeface="Cambria Math"/>
                            </a:rPr>
                          </m:ctrlPr>
                        </m:dPr>
                        <m:e>
                          <m:sSup>
                            <m:sSupPr>
                              <m:ctrlPr>
                                <a:rPr lang="en-US" i="1">
                                  <a:latin typeface="Cambria Math"/>
                                </a:rPr>
                              </m:ctrlPr>
                            </m:sSupPr>
                            <m:e>
                              <m:r>
                                <a:rPr lang="en-US" i="1">
                                  <a:latin typeface="Cambria Math"/>
                                </a:rPr>
                                <m:t>𝑚</m:t>
                              </m:r>
                            </m:e>
                            <m:sup>
                              <m:r>
                                <a:rPr lang="en-US" b="0" i="1" smtClean="0">
                                  <a:latin typeface="Cambria Math"/>
                                </a:rPr>
                                <m:t>𝑤</m:t>
                              </m:r>
                            </m:sup>
                          </m:sSup>
                          <m:sSup>
                            <m:sSupPr>
                              <m:ctrlPr>
                                <a:rPr lang="en-US" i="1">
                                  <a:latin typeface="Cambria Math"/>
                                </a:rPr>
                              </m:ctrlPr>
                            </m:sSupPr>
                            <m:e>
                              <m:d>
                                <m:dPr>
                                  <m:ctrlPr>
                                    <a:rPr lang="en-US" i="1">
                                      <a:latin typeface="Cambria Math"/>
                                    </a:rPr>
                                  </m:ctrlPr>
                                </m:dPr>
                                <m:e>
                                  <m:r>
                                    <m:rPr>
                                      <m:sty m:val="p"/>
                                    </m:rPr>
                                    <a:rPr lang="en-US">
                                      <a:latin typeface="Cambria Math"/>
                                    </a:rPr>
                                    <m:t>Δ</m:t>
                                  </m:r>
                                  <m:sSup>
                                    <m:sSupPr>
                                      <m:ctrlPr>
                                        <a:rPr lang="en-US" i="1">
                                          <a:latin typeface="Cambria Math"/>
                                        </a:rPr>
                                      </m:ctrlPr>
                                    </m:sSupPr>
                                    <m:e>
                                      <m:r>
                                        <a:rPr lang="en-US" i="1">
                                          <a:latin typeface="Cambria Math"/>
                                        </a:rPr>
                                        <m:t>𝑥</m:t>
                                      </m:r>
                                    </m:e>
                                    <m:sup>
                                      <m:r>
                                        <a:rPr lang="en-US" b="0" i="1" smtClean="0">
                                          <a:latin typeface="Cambria Math"/>
                                        </a:rPr>
                                        <m:t>𝑤</m:t>
                                      </m:r>
                                      <m:r>
                                        <a:rPr lang="en-US" i="1">
                                          <a:latin typeface="Cambria Math"/>
                                        </a:rPr>
                                        <m:t>𝑡</m:t>
                                      </m:r>
                                    </m:sup>
                                  </m:sSup>
                                </m:e>
                              </m:d>
                            </m:e>
                            <m:sup>
                              <m:r>
                                <a:rPr lang="en-US" i="1">
                                  <a:latin typeface="Cambria Math"/>
                                </a:rPr>
                                <m:t>2</m:t>
                              </m:r>
                            </m:sup>
                          </m:sSup>
                          <m:r>
                            <a:rPr lang="en-US" i="1">
                              <a:latin typeface="Cambria Math"/>
                            </a:rPr>
                            <m:t>+</m:t>
                          </m:r>
                          <m:sSubSup>
                            <m:sSubSupPr>
                              <m:ctrlPr>
                                <a:rPr lang="en-US" i="1" smtClean="0">
                                  <a:solidFill>
                                    <a:schemeClr val="accent6"/>
                                  </a:solidFill>
                                  <a:effectLst/>
                                  <a:latin typeface="Cambria Math"/>
                                </a:rPr>
                              </m:ctrlPr>
                            </m:sSubSupPr>
                            <m:e>
                              <m:r>
                                <a:rPr lang="en-US" i="1">
                                  <a:solidFill>
                                    <a:schemeClr val="accent6"/>
                                  </a:solidFill>
                                  <a:effectLst/>
                                  <a:latin typeface="Cambria Math"/>
                                </a:rPr>
                                <m:t>𝐼</m:t>
                              </m:r>
                            </m:e>
                            <m:sub>
                              <m:r>
                                <a:rPr lang="en-US" b="0" i="1" smtClean="0">
                                  <a:solidFill>
                                    <a:schemeClr val="accent6"/>
                                  </a:solidFill>
                                  <a:effectLst/>
                                  <a:latin typeface="Cambria Math"/>
                                </a:rPr>
                                <m:t>𝑦𝑦</m:t>
                              </m:r>
                            </m:sub>
                            <m:sup>
                              <m:r>
                                <a:rPr lang="en-US" b="0" i="1" smtClean="0">
                                  <a:solidFill>
                                    <a:schemeClr val="accent6"/>
                                  </a:solidFill>
                                  <a:effectLst/>
                                  <a:latin typeface="Cambria Math"/>
                                </a:rPr>
                                <m:t>𝑤</m:t>
                              </m:r>
                            </m:sup>
                          </m:sSubSup>
                        </m:e>
                      </m:d>
                      <m:r>
                        <a:rPr lang="en-US" b="0" i="0" smtClean="0">
                          <a:solidFill>
                            <a:schemeClr val="accent6"/>
                          </a:solidFill>
                          <a:effectLst/>
                          <a:latin typeface="Cambria Math"/>
                        </a:rPr>
                        <m:t> </m:t>
                      </m:r>
                      <m:r>
                        <a:rPr lang="en-US" b="0" i="0" smtClean="0">
                          <a:solidFill>
                            <a:schemeClr val="tx1"/>
                          </a:solidFill>
                          <a:effectLst/>
                          <a:latin typeface="Cambria Math"/>
                        </a:rPr>
                        <m:t>+ 2</m:t>
                      </m:r>
                      <m:sSup>
                        <m:sSupPr>
                          <m:ctrlPr>
                            <a:rPr lang="en-US" i="1">
                              <a:solidFill>
                                <a:schemeClr val="tx1"/>
                              </a:solidFill>
                              <a:latin typeface="Cambria Math"/>
                            </a:rPr>
                          </m:ctrlPr>
                        </m:sSupPr>
                        <m:e>
                          <m:r>
                            <a:rPr lang="en-US" i="1">
                              <a:solidFill>
                                <a:schemeClr val="tx1"/>
                              </a:solidFill>
                              <a:latin typeface="Cambria Math"/>
                            </a:rPr>
                            <m:t>𝑚</m:t>
                          </m:r>
                        </m:e>
                        <m:sup>
                          <m:r>
                            <a:rPr lang="en-US" i="1">
                              <a:solidFill>
                                <a:schemeClr val="tx1"/>
                              </a:solidFill>
                              <a:latin typeface="Cambria Math"/>
                            </a:rPr>
                            <m:t>𝑤𝑙</m:t>
                          </m:r>
                        </m:sup>
                      </m:sSup>
                      <m:sSup>
                        <m:sSupPr>
                          <m:ctrlPr>
                            <a:rPr lang="en-US" i="1">
                              <a:solidFill>
                                <a:schemeClr val="tx1"/>
                              </a:solidFill>
                              <a:latin typeface="Cambria Math"/>
                            </a:rPr>
                          </m:ctrlPr>
                        </m:sSupPr>
                        <m:e>
                          <m:d>
                            <m:dPr>
                              <m:ctrlPr>
                                <a:rPr lang="en-US" i="1">
                                  <a:solidFill>
                                    <a:schemeClr val="tx1"/>
                                  </a:solidFill>
                                  <a:latin typeface="Cambria Math"/>
                                </a:rPr>
                              </m:ctrlPr>
                            </m:dPr>
                            <m:e>
                              <m:r>
                                <m:rPr>
                                  <m:sty m:val="p"/>
                                </m:rPr>
                                <a:rPr lang="en-US">
                                  <a:latin typeface="Cambria Math"/>
                                </a:rPr>
                                <m:t>Δ</m:t>
                              </m:r>
                              <m:sSup>
                                <m:sSupPr>
                                  <m:ctrlPr>
                                    <a:rPr lang="en-US" i="1">
                                      <a:latin typeface="Cambria Math"/>
                                    </a:rPr>
                                  </m:ctrlPr>
                                </m:sSupPr>
                                <m:e>
                                  <m:r>
                                    <a:rPr lang="en-US" i="1">
                                      <a:latin typeface="Cambria Math"/>
                                    </a:rPr>
                                    <m:t>𝑥</m:t>
                                  </m:r>
                                </m:e>
                                <m:sup>
                                  <m:r>
                                    <a:rPr lang="en-US" i="1">
                                      <a:latin typeface="Cambria Math"/>
                                    </a:rPr>
                                    <m:t>𝑤</m:t>
                                  </m:r>
                                  <m:r>
                                    <a:rPr lang="en-US" b="0" i="1" smtClean="0">
                                      <a:latin typeface="Cambria Math"/>
                                    </a:rPr>
                                    <m:t>𝑙</m:t>
                                  </m:r>
                                  <m:r>
                                    <a:rPr lang="en-US" i="1">
                                      <a:latin typeface="Cambria Math"/>
                                    </a:rPr>
                                    <m:t>𝑡</m:t>
                                  </m:r>
                                </m:sup>
                              </m:sSup>
                            </m:e>
                          </m:d>
                        </m:e>
                        <m:sup>
                          <m:r>
                            <a:rPr lang="en-US" i="1">
                              <a:solidFill>
                                <a:schemeClr val="tx1"/>
                              </a:solidFill>
                              <a:latin typeface="Cambria Math"/>
                            </a:rPr>
                            <m:t>2</m:t>
                          </m:r>
                        </m:sup>
                      </m:sSup>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829380" y="5343731"/>
                <a:ext cx="7168846" cy="465705"/>
              </a:xfrm>
              <a:prstGeom prst="rect">
                <a:avLst/>
              </a:prstGeom>
              <a:blipFill rotWithShape="1">
                <a:blip r:embed="rId2"/>
                <a:stretch>
                  <a:fillRect b="-2632"/>
                </a:stretch>
              </a:blipFill>
            </p:spPr>
            <p:txBody>
              <a:bodyPr/>
              <a:lstStyle/>
              <a:p>
                <a:r>
                  <a:rPr lang="en-US">
                    <a:noFill/>
                  </a:rPr>
                  <a:t> </a:t>
                </a:r>
              </a:p>
            </p:txBody>
          </p:sp>
        </mc:Fallback>
      </mc:AlternateContent>
      <p:cxnSp>
        <p:nvCxnSpPr>
          <p:cNvPr id="80" name="Straight Connector 79"/>
          <p:cNvCxnSpPr/>
          <p:nvPr/>
        </p:nvCxnSpPr>
        <p:spPr bwMode="auto">
          <a:xfrm>
            <a:off x="4682439" y="3214030"/>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81" name="Straight Arrow Connector 80"/>
          <p:cNvCxnSpPr/>
          <p:nvPr/>
        </p:nvCxnSpPr>
        <p:spPr bwMode="auto">
          <a:xfrm>
            <a:off x="4831437" y="2817687"/>
            <a:ext cx="1521" cy="411594"/>
          </a:xfrm>
          <a:prstGeom prst="straightConnector1">
            <a:avLst/>
          </a:prstGeom>
          <a:noFill/>
          <a:ln w="28575" cap="flat" cmpd="sng" algn="ctr">
            <a:solidFill>
              <a:schemeClr val="tx1"/>
            </a:solidFill>
            <a:prstDash val="solid"/>
            <a:round/>
            <a:headEnd type="triangle" w="med" len="med"/>
            <a:tailEnd type="triangle" w="med" len="med"/>
          </a:ln>
          <a:effectLst/>
        </p:spPr>
      </p:cxnSp>
      <p:cxnSp>
        <p:nvCxnSpPr>
          <p:cNvPr id="82" name="Straight Connector 81"/>
          <p:cNvCxnSpPr/>
          <p:nvPr/>
        </p:nvCxnSpPr>
        <p:spPr bwMode="auto">
          <a:xfrm>
            <a:off x="4690315" y="3533330"/>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89" name="Straight Connector 88"/>
          <p:cNvCxnSpPr/>
          <p:nvPr/>
        </p:nvCxnSpPr>
        <p:spPr bwMode="auto">
          <a:xfrm>
            <a:off x="4677559" y="4314284"/>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90" name="Straight Arrow Connector 89"/>
          <p:cNvCxnSpPr/>
          <p:nvPr/>
        </p:nvCxnSpPr>
        <p:spPr bwMode="auto">
          <a:xfrm>
            <a:off x="4829658" y="3536713"/>
            <a:ext cx="0" cy="769403"/>
          </a:xfrm>
          <a:prstGeom prst="straightConnector1">
            <a:avLst/>
          </a:prstGeom>
          <a:noFill/>
          <a:ln w="28575" cap="flat" cmpd="sng" algn="ctr">
            <a:solidFill>
              <a:schemeClr val="tx1"/>
            </a:solidFill>
            <a:prstDash val="solid"/>
            <a:round/>
            <a:headEnd type="triangle" w="med" len="med"/>
            <a:tailEnd type="triangle" w="med" len="med"/>
          </a:ln>
          <a:effectLst/>
        </p:spPr>
      </p:cxnSp>
      <mc:AlternateContent xmlns:mc="http://schemas.openxmlformats.org/markup-compatibility/2006" xmlns:a14="http://schemas.microsoft.com/office/drawing/2010/main">
        <mc:Choice Requires="a14">
          <p:sp>
            <p:nvSpPr>
              <p:cNvPr id="93" name="Rectangle 92"/>
              <p:cNvSpPr/>
              <p:nvPr/>
            </p:nvSpPr>
            <p:spPr>
              <a:xfrm>
                <a:off x="4764025" y="2867643"/>
                <a:ext cx="6954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Δ</m:t>
                      </m:r>
                      <m:sSup>
                        <m:sSupPr>
                          <m:ctrlPr>
                            <a:rPr lang="en-US" i="1">
                              <a:latin typeface="Cambria Math"/>
                            </a:rPr>
                          </m:ctrlPr>
                        </m:sSupPr>
                        <m:e>
                          <m:r>
                            <a:rPr lang="en-US" i="1">
                              <a:latin typeface="Cambria Math"/>
                            </a:rPr>
                            <m:t>𝑥</m:t>
                          </m:r>
                        </m:e>
                        <m:sup>
                          <m:r>
                            <a:rPr lang="en-US" i="1">
                              <a:latin typeface="Cambria Math"/>
                            </a:rPr>
                            <m:t>𝑐𝑡</m:t>
                          </m:r>
                        </m:sup>
                      </m:sSup>
                    </m:oMath>
                  </m:oMathPara>
                </a14:m>
                <a:endParaRPr lang="en-US" dirty="0"/>
              </a:p>
            </p:txBody>
          </p:sp>
        </mc:Choice>
        <mc:Fallback xmlns="">
          <p:sp>
            <p:nvSpPr>
              <p:cNvPr id="93" name="Rectangle 92"/>
              <p:cNvSpPr>
                <a:spLocks noRot="1" noChangeAspect="1" noMove="1" noResize="1" noEditPoints="1" noAdjustHandles="1" noChangeArrowheads="1" noChangeShapeType="1" noTextEdit="1"/>
              </p:cNvSpPr>
              <p:nvPr/>
            </p:nvSpPr>
            <p:spPr>
              <a:xfrm>
                <a:off x="4764025" y="2867643"/>
                <a:ext cx="695447"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p:cNvSpPr/>
              <p:nvPr/>
            </p:nvSpPr>
            <p:spPr>
              <a:xfrm>
                <a:off x="4878418" y="3737553"/>
                <a:ext cx="807657"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Δ</m:t>
                      </m:r>
                      <m:sSup>
                        <m:sSupPr>
                          <m:ctrlPr>
                            <a:rPr lang="en-US" i="1">
                              <a:latin typeface="Cambria Math"/>
                            </a:rPr>
                          </m:ctrlPr>
                        </m:sSupPr>
                        <m:e>
                          <m:r>
                            <a:rPr lang="en-US" i="1">
                              <a:latin typeface="Cambria Math"/>
                            </a:rPr>
                            <m:t>𝑥</m:t>
                          </m:r>
                        </m:e>
                        <m:sup>
                          <m:r>
                            <a:rPr lang="en-US" i="1">
                              <a:latin typeface="Cambria Math"/>
                            </a:rPr>
                            <m:t>𝑤𝑙𝑡</m:t>
                          </m:r>
                        </m:sup>
                      </m:sSup>
                    </m:oMath>
                  </m:oMathPara>
                </a14:m>
                <a:endParaRPr lang="en-US" dirty="0"/>
              </a:p>
            </p:txBody>
          </p:sp>
        </mc:Choice>
        <mc:Fallback xmlns="">
          <p:sp>
            <p:nvSpPr>
              <p:cNvPr id="95" name="Rectangle 94"/>
              <p:cNvSpPr>
                <a:spLocks noRot="1" noChangeAspect="1" noMove="1" noResize="1" noEditPoints="1" noAdjustHandles="1" noChangeArrowheads="1" noChangeShapeType="1" noTextEdit="1"/>
              </p:cNvSpPr>
              <p:nvPr/>
            </p:nvSpPr>
            <p:spPr>
              <a:xfrm>
                <a:off x="4878418" y="3737553"/>
                <a:ext cx="807657" cy="374270"/>
              </a:xfrm>
              <a:prstGeom prst="rect">
                <a:avLst/>
              </a:prstGeom>
              <a:blipFill rotWithShape="1">
                <a:blip r:embed="rId4"/>
                <a:stretch>
                  <a:fillRect/>
                </a:stretch>
              </a:blipFill>
            </p:spPr>
            <p:txBody>
              <a:bodyPr/>
              <a:lstStyle/>
              <a:p>
                <a:r>
                  <a:rPr lang="en-US">
                    <a:noFill/>
                  </a:rPr>
                  <a:t> </a:t>
                </a:r>
              </a:p>
            </p:txBody>
          </p:sp>
        </mc:Fallback>
      </mc:AlternateContent>
      <p:sp>
        <p:nvSpPr>
          <p:cNvPr id="96" name="Rectangle 95"/>
          <p:cNvSpPr/>
          <p:nvPr/>
        </p:nvSpPr>
        <p:spPr bwMode="auto">
          <a:xfrm>
            <a:off x="5483207" y="5343732"/>
            <a:ext cx="303595" cy="46570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cxnSp>
        <p:nvCxnSpPr>
          <p:cNvPr id="101" name="Straight Connector 100"/>
          <p:cNvCxnSpPr/>
          <p:nvPr/>
        </p:nvCxnSpPr>
        <p:spPr bwMode="auto">
          <a:xfrm>
            <a:off x="3755686" y="3191919"/>
            <a:ext cx="304197" cy="0"/>
          </a:xfrm>
          <a:prstGeom prst="line">
            <a:avLst/>
          </a:prstGeom>
          <a:noFill/>
          <a:ln w="28575" cap="flat" cmpd="sng" algn="ctr">
            <a:solidFill>
              <a:schemeClr val="tx1"/>
            </a:solidFill>
            <a:prstDash val="solid"/>
            <a:round/>
            <a:headEnd type="none" w="med" len="med"/>
            <a:tailEnd type="none" w="med" len="med"/>
          </a:ln>
          <a:effectLst/>
        </p:spPr>
      </p:cxnSp>
      <p:cxnSp>
        <p:nvCxnSpPr>
          <p:cNvPr id="102" name="Straight Arrow Connector 101"/>
          <p:cNvCxnSpPr/>
          <p:nvPr/>
        </p:nvCxnSpPr>
        <p:spPr bwMode="auto">
          <a:xfrm>
            <a:off x="3902905" y="3196061"/>
            <a:ext cx="0" cy="318541"/>
          </a:xfrm>
          <a:prstGeom prst="straightConnector1">
            <a:avLst/>
          </a:prstGeom>
          <a:noFill/>
          <a:ln w="28575" cap="flat" cmpd="sng" algn="ctr">
            <a:solidFill>
              <a:schemeClr val="tx1"/>
            </a:solidFill>
            <a:prstDash val="solid"/>
            <a:round/>
            <a:headEnd type="triangle" w="med" len="med"/>
            <a:tailEnd type="triangle" w="med" len="med"/>
          </a:ln>
          <a:effectLst/>
        </p:spPr>
      </p:cxnSp>
      <mc:AlternateContent xmlns:mc="http://schemas.openxmlformats.org/markup-compatibility/2006" xmlns:a14="http://schemas.microsoft.com/office/drawing/2010/main">
        <mc:Choice Requires="a14">
          <p:sp>
            <p:nvSpPr>
              <p:cNvPr id="103" name="Rectangle 102"/>
              <p:cNvSpPr/>
              <p:nvPr/>
            </p:nvSpPr>
            <p:spPr>
              <a:xfrm>
                <a:off x="3112610" y="3138280"/>
                <a:ext cx="7483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Δ</m:t>
                      </m:r>
                      <m:sSup>
                        <m:sSupPr>
                          <m:ctrlPr>
                            <a:rPr lang="en-US" i="1">
                              <a:latin typeface="Cambria Math"/>
                            </a:rPr>
                          </m:ctrlPr>
                        </m:sSupPr>
                        <m:e>
                          <m:r>
                            <a:rPr lang="en-US" i="1">
                              <a:latin typeface="Cambria Math"/>
                            </a:rPr>
                            <m:t>𝑥</m:t>
                          </m:r>
                        </m:e>
                        <m:sup>
                          <m:r>
                            <a:rPr lang="en-US" i="1">
                              <a:latin typeface="Cambria Math"/>
                            </a:rPr>
                            <m:t>𝑤𝑡</m:t>
                          </m:r>
                        </m:sup>
                      </m:sSup>
                    </m:oMath>
                  </m:oMathPara>
                </a14:m>
                <a:endParaRPr lang="en-US" dirty="0"/>
              </a:p>
            </p:txBody>
          </p:sp>
        </mc:Choice>
        <mc:Fallback xmlns="">
          <p:sp>
            <p:nvSpPr>
              <p:cNvPr id="103" name="Rectangle 102"/>
              <p:cNvSpPr>
                <a:spLocks noRot="1" noChangeAspect="1" noMove="1" noResize="1" noEditPoints="1" noAdjustHandles="1" noChangeArrowheads="1" noChangeShapeType="1" noTextEdit="1"/>
              </p:cNvSpPr>
              <p:nvPr/>
            </p:nvSpPr>
            <p:spPr>
              <a:xfrm>
                <a:off x="3112610" y="3138280"/>
                <a:ext cx="74834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853627" y="5881402"/>
                <a:ext cx="7168846" cy="459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a:rPr>
                          </m:ctrlPr>
                        </m:sSubSupPr>
                        <m:e>
                          <m:r>
                            <a:rPr lang="en-US" b="0" i="1" smtClean="0">
                              <a:latin typeface="Cambria Math"/>
                            </a:rPr>
                            <m:t>𝐼</m:t>
                          </m:r>
                        </m:e>
                        <m:sub>
                          <m:r>
                            <a:rPr lang="en-US" b="0" i="1" smtClean="0">
                              <a:latin typeface="Cambria Math"/>
                            </a:rPr>
                            <m:t>𝑥𝑥</m:t>
                          </m:r>
                        </m:sub>
                        <m:sup>
                          <m:r>
                            <a:rPr lang="en-US" b="0" i="1" smtClean="0">
                              <a:latin typeface="Cambria Math"/>
                            </a:rPr>
                            <m:t>𝑡</m:t>
                          </m:r>
                        </m:sup>
                      </m:sSubSup>
                      <m:r>
                        <a:rPr lang="en-US" b="0" i="1" smtClean="0">
                          <a:latin typeface="Cambria Math"/>
                        </a:rPr>
                        <m:t>=           </m:t>
                      </m:r>
                      <m:sSubSup>
                        <m:sSubSupPr>
                          <m:ctrlPr>
                            <a:rPr lang="en-US" i="1">
                              <a:latin typeface="Cambria Math"/>
                            </a:rPr>
                          </m:ctrlPr>
                        </m:sSubSupPr>
                        <m:e>
                          <m:r>
                            <a:rPr lang="en-US" i="1">
                              <a:latin typeface="Cambria Math"/>
                            </a:rPr>
                            <m:t>𝐼</m:t>
                          </m:r>
                        </m:e>
                        <m:sub>
                          <m:r>
                            <a:rPr lang="en-US" b="0" i="1" smtClean="0">
                              <a:latin typeface="Cambria Math"/>
                            </a:rPr>
                            <m:t>𝑥𝑥</m:t>
                          </m:r>
                        </m:sub>
                        <m:sup>
                          <m:r>
                            <a:rPr lang="en-US" i="1">
                              <a:latin typeface="Cambria Math"/>
                            </a:rPr>
                            <m:t>𝑐</m:t>
                          </m:r>
                          <m:r>
                            <a:rPr lang="en-US" b="0" i="1" smtClean="0">
                              <a:latin typeface="Cambria Math"/>
                            </a:rPr>
                            <m:t>𝑏</m:t>
                          </m:r>
                        </m:sup>
                      </m:sSubSup>
                      <m:r>
                        <a:rPr lang="en-US" b="0" i="1" smtClean="0">
                          <a:latin typeface="Cambria Math"/>
                        </a:rPr>
                        <m:t>       +       2</m:t>
                      </m:r>
                      <m:d>
                        <m:dPr>
                          <m:begChr m:val="["/>
                          <m:endChr m:val="]"/>
                          <m:ctrlPr>
                            <a:rPr lang="en-US" b="0" i="1" smtClean="0">
                              <a:latin typeface="Cambria Math"/>
                            </a:rPr>
                          </m:ctrlPr>
                        </m:dPr>
                        <m:e>
                          <m:sSup>
                            <m:sSupPr>
                              <m:ctrlPr>
                                <a:rPr lang="en-US" i="1">
                                  <a:latin typeface="Cambria Math"/>
                                </a:rPr>
                              </m:ctrlPr>
                            </m:sSupPr>
                            <m:e>
                              <m:r>
                                <a:rPr lang="en-US" i="1">
                                  <a:latin typeface="Cambria Math"/>
                                </a:rPr>
                                <m:t>𝑚</m:t>
                              </m:r>
                            </m:e>
                            <m:sup>
                              <m:r>
                                <a:rPr lang="en-US" b="0" i="1" smtClean="0">
                                  <a:latin typeface="Cambria Math"/>
                                </a:rPr>
                                <m:t>𝑤</m:t>
                              </m:r>
                            </m:sup>
                          </m:sSup>
                          <m:sSup>
                            <m:sSupPr>
                              <m:ctrlPr>
                                <a:rPr lang="en-US" i="1">
                                  <a:latin typeface="Cambria Math"/>
                                </a:rPr>
                              </m:ctrlPr>
                            </m:sSupPr>
                            <m:e>
                              <m:d>
                                <m:dPr>
                                  <m:ctrlPr>
                                    <a:rPr lang="en-US" i="1">
                                      <a:latin typeface="Cambria Math"/>
                                    </a:rPr>
                                  </m:ctrlPr>
                                </m:dPr>
                                <m:e>
                                  <m:sSup>
                                    <m:sSupPr>
                                      <m:ctrlPr>
                                        <a:rPr lang="en-US" i="1">
                                          <a:latin typeface="Cambria Math"/>
                                        </a:rPr>
                                      </m:ctrlPr>
                                    </m:sSupPr>
                                    <m:e>
                                      <m:r>
                                        <a:rPr lang="en-US" b="0" i="1" smtClean="0">
                                          <a:latin typeface="Cambria Math"/>
                                        </a:rPr>
                                        <m:t>𝑦</m:t>
                                      </m:r>
                                    </m:e>
                                    <m:sup>
                                      <m:r>
                                        <a:rPr lang="en-US" b="0" i="1" smtClean="0">
                                          <a:latin typeface="Cambria Math"/>
                                        </a:rPr>
                                        <m:t>𝑤𝑡</m:t>
                                      </m:r>
                                    </m:sup>
                                  </m:sSup>
                                </m:e>
                              </m:d>
                            </m:e>
                            <m:sup>
                              <m:r>
                                <a:rPr lang="en-US" i="1">
                                  <a:latin typeface="Cambria Math"/>
                                </a:rPr>
                                <m:t>2</m:t>
                              </m:r>
                            </m:sup>
                          </m:sSup>
                          <m:r>
                            <a:rPr lang="en-US" i="1">
                              <a:latin typeface="Cambria Math"/>
                            </a:rPr>
                            <m:t>+</m:t>
                          </m:r>
                          <m:sSubSup>
                            <m:sSubSupPr>
                              <m:ctrlPr>
                                <a:rPr lang="en-US" i="1" smtClean="0">
                                  <a:solidFill>
                                    <a:schemeClr val="accent6"/>
                                  </a:solidFill>
                                  <a:effectLst/>
                                  <a:latin typeface="Cambria Math"/>
                                </a:rPr>
                              </m:ctrlPr>
                            </m:sSubSupPr>
                            <m:e>
                              <m:r>
                                <a:rPr lang="en-US" i="1">
                                  <a:solidFill>
                                    <a:schemeClr val="accent6"/>
                                  </a:solidFill>
                                  <a:effectLst/>
                                  <a:latin typeface="Cambria Math"/>
                                </a:rPr>
                                <m:t>𝐼</m:t>
                              </m:r>
                            </m:e>
                            <m:sub>
                              <m:r>
                                <a:rPr lang="en-US" i="1">
                                  <a:solidFill>
                                    <a:schemeClr val="accent6"/>
                                  </a:solidFill>
                                  <a:effectLst/>
                                  <a:latin typeface="Cambria Math"/>
                                </a:rPr>
                                <m:t>𝑥𝑥</m:t>
                              </m:r>
                            </m:sub>
                            <m:sup>
                              <m:r>
                                <a:rPr lang="en-US" b="0" i="1" smtClean="0">
                                  <a:solidFill>
                                    <a:schemeClr val="accent6"/>
                                  </a:solidFill>
                                  <a:effectLst/>
                                  <a:latin typeface="Cambria Math"/>
                                </a:rPr>
                                <m:t>𝑤</m:t>
                              </m:r>
                            </m:sup>
                          </m:sSubSup>
                          <m:r>
                            <a:rPr lang="en-US" b="0" i="1" smtClean="0">
                              <a:solidFill>
                                <a:schemeClr val="accent6"/>
                              </a:solidFill>
                              <a:effectLst/>
                              <a:latin typeface="Cambria Math"/>
                            </a:rPr>
                            <m:t> </m:t>
                          </m:r>
                        </m:e>
                      </m:d>
                      <m:r>
                        <a:rPr lang="en-US" b="0" i="0" smtClean="0">
                          <a:solidFill>
                            <a:schemeClr val="accent6"/>
                          </a:solidFill>
                          <a:effectLst/>
                          <a:latin typeface="Cambria Math"/>
                        </a:rPr>
                        <m:t>            </m:t>
                      </m:r>
                      <m:r>
                        <a:rPr lang="en-US" b="0" i="0" smtClean="0">
                          <a:solidFill>
                            <a:schemeClr val="tx1"/>
                          </a:solidFill>
                          <a:effectLst/>
                          <a:latin typeface="Cambria Math"/>
                        </a:rPr>
                        <m:t>+     2</m:t>
                      </m:r>
                      <m:sSup>
                        <m:sSupPr>
                          <m:ctrlPr>
                            <a:rPr lang="en-US" i="1">
                              <a:solidFill>
                                <a:schemeClr val="tx1"/>
                              </a:solidFill>
                              <a:latin typeface="Cambria Math"/>
                            </a:rPr>
                          </m:ctrlPr>
                        </m:sSupPr>
                        <m:e>
                          <m:r>
                            <a:rPr lang="en-US" i="1">
                              <a:solidFill>
                                <a:schemeClr val="tx1"/>
                              </a:solidFill>
                              <a:latin typeface="Cambria Math"/>
                            </a:rPr>
                            <m:t>𝑚</m:t>
                          </m:r>
                        </m:e>
                        <m:sup>
                          <m:r>
                            <a:rPr lang="en-US" i="1">
                              <a:solidFill>
                                <a:schemeClr val="tx1"/>
                              </a:solidFill>
                              <a:latin typeface="Cambria Math"/>
                            </a:rPr>
                            <m:t>𝑤𝑙</m:t>
                          </m:r>
                        </m:sup>
                      </m:sSup>
                      <m:sSup>
                        <m:sSupPr>
                          <m:ctrlPr>
                            <a:rPr lang="en-US" i="1">
                              <a:solidFill>
                                <a:schemeClr val="tx1"/>
                              </a:solidFill>
                              <a:latin typeface="Cambria Math"/>
                            </a:rPr>
                          </m:ctrlPr>
                        </m:sSupPr>
                        <m:e>
                          <m:d>
                            <m:dPr>
                              <m:ctrlPr>
                                <a:rPr lang="en-US" i="1">
                                  <a:solidFill>
                                    <a:schemeClr val="tx1"/>
                                  </a:solidFill>
                                  <a:latin typeface="Cambria Math"/>
                                </a:rPr>
                              </m:ctrlPr>
                            </m:dPr>
                            <m:e>
                              <m:sSup>
                                <m:sSupPr>
                                  <m:ctrlPr>
                                    <a:rPr lang="en-US" i="1">
                                      <a:latin typeface="Cambria Math"/>
                                    </a:rPr>
                                  </m:ctrlPr>
                                </m:sSupPr>
                                <m:e>
                                  <m:r>
                                    <a:rPr lang="en-US" b="0" i="1" smtClean="0">
                                      <a:latin typeface="Cambria Math"/>
                                    </a:rPr>
                                    <m:t>𝑦</m:t>
                                  </m:r>
                                </m:e>
                                <m:sup>
                                  <m:r>
                                    <a:rPr lang="en-US" i="1">
                                      <a:latin typeface="Cambria Math"/>
                                    </a:rPr>
                                    <m:t>𝑤</m:t>
                                  </m:r>
                                  <m:r>
                                    <a:rPr lang="en-US" b="0" i="1" smtClean="0">
                                      <a:latin typeface="Cambria Math"/>
                                    </a:rPr>
                                    <m:t>𝑙</m:t>
                                  </m:r>
                                  <m:r>
                                    <a:rPr lang="en-US" i="1">
                                      <a:latin typeface="Cambria Math"/>
                                    </a:rPr>
                                    <m:t>𝑡</m:t>
                                  </m:r>
                                </m:sup>
                              </m:sSup>
                            </m:e>
                          </m:d>
                        </m:e>
                        <m:sup>
                          <m:r>
                            <a:rPr lang="en-US" i="1">
                              <a:solidFill>
                                <a:schemeClr val="tx1"/>
                              </a:solidFill>
                              <a:latin typeface="Cambria Math"/>
                            </a:rPr>
                            <m:t>2</m:t>
                          </m:r>
                        </m:sup>
                      </m:sSup>
                    </m:oMath>
                  </m:oMathPara>
                </a14:m>
                <a:endParaRPr lang="en-US" dirty="0"/>
              </a:p>
            </p:txBody>
          </p:sp>
        </mc:Choice>
        <mc:Fallback xmlns="">
          <p:sp>
            <p:nvSpPr>
              <p:cNvPr id="104" name="TextBox 103"/>
              <p:cNvSpPr txBox="1">
                <a:spLocks noRot="1" noChangeAspect="1" noMove="1" noResize="1" noEditPoints="1" noAdjustHandles="1" noChangeArrowheads="1" noChangeShapeType="1" noTextEdit="1"/>
              </p:cNvSpPr>
              <p:nvPr/>
            </p:nvSpPr>
            <p:spPr>
              <a:xfrm>
                <a:off x="853627" y="5881402"/>
                <a:ext cx="7168846" cy="459678"/>
              </a:xfrm>
              <a:prstGeom prst="rect">
                <a:avLst/>
              </a:prstGeom>
              <a:blipFill rotWithShape="1">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p:cNvSpPr/>
              <p:nvPr/>
            </p:nvSpPr>
            <p:spPr>
              <a:xfrm>
                <a:off x="3756736" y="3587184"/>
                <a:ext cx="615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a:rPr>
                          </m:ctrlPr>
                        </m:sSupPr>
                        <m:e>
                          <m:r>
                            <a:rPr lang="en-US" i="1">
                              <a:latin typeface="Cambria Math"/>
                            </a:rPr>
                            <m:t>𝑦</m:t>
                          </m:r>
                        </m:e>
                        <m:sup>
                          <m:r>
                            <a:rPr lang="en-US" i="1">
                              <a:latin typeface="Cambria Math"/>
                            </a:rPr>
                            <m:t>𝑤𝑡</m:t>
                          </m:r>
                        </m:sup>
                      </m:sSup>
                    </m:oMath>
                  </m:oMathPara>
                </a14:m>
                <a:endParaRPr lang="en-US" dirty="0"/>
              </a:p>
            </p:txBody>
          </p:sp>
        </mc:Choice>
        <mc:Fallback xmlns="">
          <p:sp>
            <p:nvSpPr>
              <p:cNvPr id="105" name="Rectangle 104"/>
              <p:cNvSpPr>
                <a:spLocks noRot="1" noChangeAspect="1" noMove="1" noResize="1" noEditPoints="1" noAdjustHandles="1" noChangeArrowheads="1" noChangeShapeType="1" noTextEdit="1"/>
              </p:cNvSpPr>
              <p:nvPr/>
            </p:nvSpPr>
            <p:spPr>
              <a:xfrm>
                <a:off x="3756736" y="3587184"/>
                <a:ext cx="615553" cy="369332"/>
              </a:xfrm>
              <a:prstGeom prst="rect">
                <a:avLst/>
              </a:prstGeom>
              <a:blipFill rotWithShape="1">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p:cNvSpPr/>
              <p:nvPr/>
            </p:nvSpPr>
            <p:spPr>
              <a:xfrm>
                <a:off x="3046468" y="4441148"/>
                <a:ext cx="674864"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a:rPr>
                          </m:ctrlPr>
                        </m:sSupPr>
                        <m:e>
                          <m:r>
                            <a:rPr lang="en-US" i="1">
                              <a:latin typeface="Cambria Math"/>
                            </a:rPr>
                            <m:t>𝑦</m:t>
                          </m:r>
                        </m:e>
                        <m:sup>
                          <m:r>
                            <a:rPr lang="en-US" i="1">
                              <a:latin typeface="Cambria Math"/>
                            </a:rPr>
                            <m:t>𝑤𝑙𝑡</m:t>
                          </m:r>
                        </m:sup>
                      </m:sSup>
                    </m:oMath>
                  </m:oMathPara>
                </a14:m>
                <a:endParaRPr lang="en-US" dirty="0"/>
              </a:p>
            </p:txBody>
          </p:sp>
        </mc:Choice>
        <mc:Fallback xmlns="">
          <p:sp>
            <p:nvSpPr>
              <p:cNvPr id="106" name="Rectangle 105"/>
              <p:cNvSpPr>
                <a:spLocks noRot="1" noChangeAspect="1" noMove="1" noResize="1" noEditPoints="1" noAdjustHandles="1" noChangeArrowheads="1" noChangeShapeType="1" noTextEdit="1"/>
              </p:cNvSpPr>
              <p:nvPr/>
            </p:nvSpPr>
            <p:spPr>
              <a:xfrm>
                <a:off x="3046468" y="4441148"/>
                <a:ext cx="674864" cy="374270"/>
              </a:xfrm>
              <a:prstGeom prst="rect">
                <a:avLst/>
              </a:prstGeom>
              <a:blipFill rotWithShape="1">
                <a:blip r:embed="rId8"/>
                <a:stretch>
                  <a:fillRect b="-8197"/>
                </a:stretch>
              </a:blipFill>
            </p:spPr>
            <p:txBody>
              <a:bodyPr/>
              <a:lstStyle/>
              <a:p>
                <a:r>
                  <a:rPr lang="en-US">
                    <a:noFill/>
                  </a:rPr>
                  <a:t> </a:t>
                </a:r>
              </a:p>
            </p:txBody>
          </p:sp>
        </mc:Fallback>
      </mc:AlternateContent>
      <p:sp>
        <p:nvSpPr>
          <p:cNvPr id="107" name="TextBox 106"/>
          <p:cNvSpPr txBox="1"/>
          <p:nvPr/>
        </p:nvSpPr>
        <p:spPr>
          <a:xfrm>
            <a:off x="2456848" y="4964752"/>
            <a:ext cx="674545" cy="378979"/>
          </a:xfrm>
          <a:prstGeom prst="rect">
            <a:avLst/>
          </a:prstGeom>
          <a:noFill/>
        </p:spPr>
        <p:txBody>
          <a:bodyPr wrap="square" rtlCol="0">
            <a:spAutoFit/>
          </a:bodyPr>
          <a:lstStyle>
            <a:defPPr>
              <a:defRPr lang="en-US"/>
            </a:defPPr>
            <a:lvl1pPr>
              <a:defRPr u="sng"/>
            </a:lvl1pPr>
          </a:lstStyle>
          <a:p>
            <a:r>
              <a:rPr lang="en-US" dirty="0"/>
              <a:t>CB</a:t>
            </a:r>
          </a:p>
        </p:txBody>
      </p:sp>
      <p:sp>
        <p:nvSpPr>
          <p:cNvPr id="108" name="TextBox 107"/>
          <p:cNvSpPr txBox="1"/>
          <p:nvPr/>
        </p:nvSpPr>
        <p:spPr>
          <a:xfrm>
            <a:off x="4535168" y="4930240"/>
            <a:ext cx="867584" cy="369332"/>
          </a:xfrm>
          <a:prstGeom prst="rect">
            <a:avLst/>
          </a:prstGeom>
          <a:noFill/>
        </p:spPr>
        <p:txBody>
          <a:bodyPr wrap="square" rtlCol="0">
            <a:spAutoFit/>
          </a:bodyPr>
          <a:lstStyle>
            <a:defPPr>
              <a:defRPr lang="en-US"/>
            </a:defPPr>
            <a:lvl1pPr>
              <a:defRPr u="sng"/>
            </a:lvl1pPr>
          </a:lstStyle>
          <a:p>
            <a:r>
              <a:rPr lang="en-US" dirty="0"/>
              <a:t>Wing</a:t>
            </a:r>
          </a:p>
        </p:txBody>
      </p:sp>
      <p:sp>
        <p:nvSpPr>
          <p:cNvPr id="109" name="TextBox 108"/>
          <p:cNvSpPr txBox="1"/>
          <p:nvPr/>
        </p:nvSpPr>
        <p:spPr>
          <a:xfrm>
            <a:off x="6482287" y="4956468"/>
            <a:ext cx="1032739" cy="369332"/>
          </a:xfrm>
          <a:prstGeom prst="rect">
            <a:avLst/>
          </a:prstGeom>
          <a:noFill/>
        </p:spPr>
        <p:txBody>
          <a:bodyPr wrap="square" rtlCol="0">
            <a:spAutoFit/>
          </a:bodyPr>
          <a:lstStyle>
            <a:defPPr>
              <a:defRPr lang="en-US"/>
            </a:defPPr>
            <a:lvl1pPr>
              <a:defRPr u="sng"/>
            </a:lvl1pPr>
          </a:lstStyle>
          <a:p>
            <a:r>
              <a:rPr lang="en-US" dirty="0"/>
              <a:t>Winglet</a:t>
            </a:r>
          </a:p>
        </p:txBody>
      </p:sp>
      <p:sp>
        <p:nvSpPr>
          <p:cNvPr id="110" name="TextBox 109"/>
          <p:cNvSpPr txBox="1"/>
          <p:nvPr/>
        </p:nvSpPr>
        <p:spPr>
          <a:xfrm>
            <a:off x="154835" y="5430457"/>
            <a:ext cx="815489" cy="369332"/>
          </a:xfrm>
          <a:prstGeom prst="rect">
            <a:avLst/>
          </a:prstGeom>
          <a:noFill/>
        </p:spPr>
        <p:txBody>
          <a:bodyPr wrap="square" rtlCol="0">
            <a:spAutoFit/>
          </a:bodyPr>
          <a:lstStyle/>
          <a:p>
            <a:r>
              <a:rPr lang="en-US" dirty="0" smtClean="0"/>
              <a:t>Pitch</a:t>
            </a:r>
            <a:endParaRPr lang="en-US" dirty="0"/>
          </a:p>
        </p:txBody>
      </p:sp>
      <p:sp>
        <p:nvSpPr>
          <p:cNvPr id="111" name="TextBox 110"/>
          <p:cNvSpPr txBox="1"/>
          <p:nvPr/>
        </p:nvSpPr>
        <p:spPr>
          <a:xfrm>
            <a:off x="159868" y="5926575"/>
            <a:ext cx="815489" cy="369332"/>
          </a:xfrm>
          <a:prstGeom prst="rect">
            <a:avLst/>
          </a:prstGeom>
          <a:noFill/>
        </p:spPr>
        <p:txBody>
          <a:bodyPr wrap="square" rtlCol="0">
            <a:spAutoFit/>
          </a:bodyPr>
          <a:lstStyle/>
          <a:p>
            <a:r>
              <a:rPr lang="en-US" dirty="0" smtClean="0"/>
              <a:t>Roll</a:t>
            </a:r>
            <a:endParaRPr lang="en-US" dirty="0"/>
          </a:p>
        </p:txBody>
      </p:sp>
      <p:sp>
        <p:nvSpPr>
          <p:cNvPr id="62" name="TextBox 61"/>
          <p:cNvSpPr txBox="1"/>
          <p:nvPr/>
        </p:nvSpPr>
        <p:spPr>
          <a:xfrm>
            <a:off x="698140" y="4930240"/>
            <a:ext cx="1327207" cy="369332"/>
          </a:xfrm>
          <a:prstGeom prst="rect">
            <a:avLst/>
          </a:prstGeom>
          <a:noFill/>
        </p:spPr>
        <p:txBody>
          <a:bodyPr wrap="square" rtlCol="0">
            <a:spAutoFit/>
          </a:bodyPr>
          <a:lstStyle/>
          <a:p>
            <a:r>
              <a:rPr lang="en-US" u="sng" dirty="0" smtClean="0"/>
              <a:t>mAEWing1</a:t>
            </a:r>
            <a:endParaRPr lang="en-US" u="sng" dirty="0"/>
          </a:p>
        </p:txBody>
      </p:sp>
      <p:sp>
        <p:nvSpPr>
          <p:cNvPr id="3" name="TextBox 2"/>
          <p:cNvSpPr txBox="1"/>
          <p:nvPr/>
        </p:nvSpPr>
        <p:spPr>
          <a:xfrm>
            <a:off x="7912651" y="5412388"/>
            <a:ext cx="1172867" cy="276999"/>
          </a:xfrm>
          <a:prstGeom prst="rect">
            <a:avLst/>
          </a:prstGeom>
          <a:noFill/>
        </p:spPr>
        <p:txBody>
          <a:bodyPr wrap="square" rtlCol="0">
            <a:spAutoFit/>
          </a:bodyPr>
          <a:lstStyle/>
          <a:p>
            <a:r>
              <a:rPr lang="en-US" sz="1200" dirty="0" smtClean="0">
                <a:solidFill>
                  <a:schemeClr val="accent2"/>
                </a:solidFill>
              </a:rPr>
              <a:t>327.48 lb-in^2</a:t>
            </a:r>
            <a:endParaRPr lang="en-US" sz="1200" dirty="0">
              <a:solidFill>
                <a:schemeClr val="accent2"/>
              </a:solidFill>
            </a:endParaRPr>
          </a:p>
        </p:txBody>
      </p:sp>
      <p:sp>
        <p:nvSpPr>
          <p:cNvPr id="64" name="TextBox 63"/>
          <p:cNvSpPr txBox="1"/>
          <p:nvPr/>
        </p:nvSpPr>
        <p:spPr>
          <a:xfrm>
            <a:off x="7843616" y="5935208"/>
            <a:ext cx="1241902" cy="276999"/>
          </a:xfrm>
          <a:prstGeom prst="rect">
            <a:avLst/>
          </a:prstGeom>
          <a:noFill/>
        </p:spPr>
        <p:txBody>
          <a:bodyPr wrap="square" rtlCol="0">
            <a:spAutoFit/>
          </a:bodyPr>
          <a:lstStyle/>
          <a:p>
            <a:r>
              <a:rPr lang="en-US" sz="1200" dirty="0" smtClean="0">
                <a:solidFill>
                  <a:schemeClr val="accent2"/>
                </a:solidFill>
              </a:rPr>
              <a:t>1393.95 lb-in^2</a:t>
            </a:r>
            <a:endParaRPr lang="en-US" sz="1200" dirty="0">
              <a:solidFill>
                <a:schemeClr val="accent2"/>
              </a:solidFill>
            </a:endParaRPr>
          </a:p>
        </p:txBody>
      </p:sp>
    </p:spTree>
    <p:extLst>
      <p:ext uri="{BB962C8B-B14F-4D97-AF65-F5344CB8AC3E}">
        <p14:creationId xmlns:p14="http://schemas.microsoft.com/office/powerpoint/2010/main" val="4257272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mAEWing1 Wing</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2785933803"/>
              </p:ext>
            </p:extLst>
          </p:nvPr>
        </p:nvGraphicFramePr>
        <p:xfrm>
          <a:off x="533400" y="685800"/>
          <a:ext cx="61722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26441760"/>
              </p:ext>
            </p:extLst>
          </p:nvPr>
        </p:nvGraphicFramePr>
        <p:xfrm>
          <a:off x="12700" y="4076700"/>
          <a:ext cx="9093798" cy="2438400"/>
        </p:xfrm>
        <a:graphic>
          <a:graphicData uri="http://schemas.openxmlformats.org/presentationml/2006/ole">
            <mc:AlternateContent xmlns:mc="http://schemas.openxmlformats.org/markup-compatibility/2006">
              <mc:Choice xmlns:v="urn:schemas-microsoft-com:vml" Requires="v">
                <p:oleObj spid="_x0000_s4112" name="Worksheet" r:id="rId4" imgW="6038822" imgH="1619385" progId="Excel.Sheet.12">
                  <p:embed/>
                </p:oleObj>
              </mc:Choice>
              <mc:Fallback>
                <p:oleObj name="Worksheet" r:id="rId4" imgW="6038822" imgH="1619385" progId="Excel.Sheet.12">
                  <p:embed/>
                  <p:pic>
                    <p:nvPicPr>
                      <p:cNvPr id="0" name=""/>
                      <p:cNvPicPr/>
                      <p:nvPr/>
                    </p:nvPicPr>
                    <p:blipFill>
                      <a:blip r:embed="rId5"/>
                      <a:stretch>
                        <a:fillRect/>
                      </a:stretch>
                    </p:blipFill>
                    <p:spPr>
                      <a:xfrm>
                        <a:off x="12700" y="4076700"/>
                        <a:ext cx="9093798" cy="2438400"/>
                      </a:xfrm>
                      <a:prstGeom prst="rect">
                        <a:avLst/>
                      </a:prstGeom>
                    </p:spPr>
                  </p:pic>
                </p:oleObj>
              </mc:Fallback>
            </mc:AlternateContent>
          </a:graphicData>
        </a:graphic>
      </p:graphicFrame>
    </p:spTree>
    <p:extLst>
      <p:ext uri="{BB962C8B-B14F-4D97-AF65-F5344CB8AC3E}">
        <p14:creationId xmlns:p14="http://schemas.microsoft.com/office/powerpoint/2010/main" val="3880489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85725"/>
            <a:ext cx="6096000" cy="523875"/>
          </a:xfrm>
        </p:spPr>
        <p:txBody>
          <a:bodyPr/>
          <a:lstStyle/>
          <a:p>
            <a:r>
              <a:rPr lang="en-US" sz="2800" dirty="0" smtClean="0"/>
              <a:t>Updated mAEWing1 </a:t>
            </a:r>
            <a:r>
              <a:rPr lang="en-US" sz="2800" dirty="0" err="1" smtClean="0"/>
              <a:t>Centerbody</a:t>
            </a:r>
            <a:endParaRPr lang="en-US"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4009990516"/>
              </p:ext>
            </p:extLst>
          </p:nvPr>
        </p:nvGraphicFramePr>
        <p:xfrm>
          <a:off x="457200" y="4572000"/>
          <a:ext cx="8294400" cy="1828800"/>
        </p:xfrm>
        <a:graphic>
          <a:graphicData uri="http://schemas.openxmlformats.org/presentationml/2006/ole">
            <mc:AlternateContent xmlns:mc="http://schemas.openxmlformats.org/markup-compatibility/2006">
              <mc:Choice xmlns:v="urn:schemas-microsoft-com:vml" Requires="v">
                <p:oleObj spid="_x0000_s5136" name="Worksheet" r:id="rId3" imgW="5486400" imgH="1209743" progId="Excel.Sheet.12">
                  <p:embed/>
                </p:oleObj>
              </mc:Choice>
              <mc:Fallback>
                <p:oleObj name="Worksheet" r:id="rId3" imgW="5486400" imgH="1209743" progId="Excel.Sheet.12">
                  <p:embed/>
                  <p:pic>
                    <p:nvPicPr>
                      <p:cNvPr id="0" name=""/>
                      <p:cNvPicPr/>
                      <p:nvPr/>
                    </p:nvPicPr>
                    <p:blipFill>
                      <a:blip r:embed="rId4"/>
                      <a:stretch>
                        <a:fillRect/>
                      </a:stretch>
                    </p:blipFill>
                    <p:spPr>
                      <a:xfrm>
                        <a:off x="457200" y="4572000"/>
                        <a:ext cx="8294400" cy="1828800"/>
                      </a:xfrm>
                      <a:prstGeom prst="rect">
                        <a:avLst/>
                      </a:prstGeom>
                    </p:spPr>
                  </p:pic>
                </p:oleObj>
              </mc:Fallback>
            </mc:AlternateContent>
          </a:graphicData>
        </a:graphic>
      </p:graphicFrame>
      <p:graphicFrame>
        <p:nvGraphicFramePr>
          <p:cNvPr id="5" name="Chart 4"/>
          <p:cNvGraphicFramePr>
            <a:graphicFrameLocks/>
          </p:cNvGraphicFramePr>
          <p:nvPr>
            <p:extLst>
              <p:ext uri="{D42A27DB-BD31-4B8C-83A1-F6EECF244321}">
                <p14:modId xmlns:p14="http://schemas.microsoft.com/office/powerpoint/2010/main" val="2765031625"/>
              </p:ext>
            </p:extLst>
          </p:nvPr>
        </p:nvGraphicFramePr>
        <p:xfrm>
          <a:off x="228600" y="685800"/>
          <a:ext cx="7315200" cy="3886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94462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mAEWing2 Design</a:t>
            </a:r>
            <a:endParaRPr lang="en-US" dirty="0"/>
          </a:p>
        </p:txBody>
      </p:sp>
      <p:sp>
        <p:nvSpPr>
          <p:cNvPr id="3" name="Content Placeholder 2"/>
          <p:cNvSpPr>
            <a:spLocks noGrp="1"/>
          </p:cNvSpPr>
          <p:nvPr>
            <p:ph idx="1"/>
          </p:nvPr>
        </p:nvSpPr>
        <p:spPr/>
        <p:txBody>
          <a:bodyPr/>
          <a:lstStyle/>
          <a:p>
            <a:r>
              <a:rPr lang="en-US" b="1" dirty="0" smtClean="0"/>
              <a:t>Structural design</a:t>
            </a:r>
          </a:p>
          <a:p>
            <a:pPr lvl="1"/>
            <a:r>
              <a:rPr lang="en-US" b="1" dirty="0" smtClean="0"/>
              <a:t>Using EBF3GLWingOpt</a:t>
            </a:r>
          </a:p>
          <a:p>
            <a:pPr lvl="1"/>
            <a:r>
              <a:rPr lang="en-US" b="1" dirty="0" smtClean="0"/>
              <a:t>SpaRibs</a:t>
            </a:r>
          </a:p>
          <a:p>
            <a:pPr lvl="1"/>
            <a:r>
              <a:rPr lang="en-US" b="1" dirty="0" smtClean="0"/>
              <a:t>Move optimization part to NASTRAN sol 200</a:t>
            </a:r>
          </a:p>
          <a:p>
            <a:r>
              <a:rPr lang="en-US" b="1" dirty="0" smtClean="0"/>
              <a:t>Wing shape design</a:t>
            </a:r>
          </a:p>
          <a:p>
            <a:pPr lvl="1"/>
            <a:r>
              <a:rPr lang="en-US" b="1" dirty="0" smtClean="0"/>
              <a:t>Trailing/Leading flaps change the lift distribution for minimal induced drag</a:t>
            </a:r>
          </a:p>
          <a:p>
            <a:pPr lvl="1"/>
            <a:r>
              <a:rPr lang="en-US" b="1" dirty="0" smtClean="0"/>
              <a:t>Conformal control surface</a:t>
            </a:r>
          </a:p>
          <a:p>
            <a:endParaRPr lang="en-US" b="1" dirty="0" smtClean="0"/>
          </a:p>
        </p:txBody>
      </p:sp>
    </p:spTree>
    <p:extLst>
      <p:ext uri="{BB962C8B-B14F-4D97-AF65-F5344CB8AC3E}">
        <p14:creationId xmlns:p14="http://schemas.microsoft.com/office/powerpoint/2010/main" val="1697084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FEM Summary</a:t>
            </a:r>
            <a:endParaRPr lang="en-US" dirty="0"/>
          </a:p>
        </p:txBody>
      </p:sp>
      <p:sp>
        <p:nvSpPr>
          <p:cNvPr id="3" name="Content Placeholder 2"/>
          <p:cNvSpPr>
            <a:spLocks noGrp="1"/>
          </p:cNvSpPr>
          <p:nvPr>
            <p:ph idx="1"/>
          </p:nvPr>
        </p:nvSpPr>
        <p:spPr>
          <a:xfrm>
            <a:off x="381000" y="823917"/>
            <a:ext cx="8382000" cy="5576883"/>
          </a:xfrm>
        </p:spPr>
        <p:txBody>
          <a:bodyPr/>
          <a:lstStyle/>
          <a:p>
            <a:r>
              <a:rPr lang="en-US" sz="2000" dirty="0" smtClean="0">
                <a:solidFill>
                  <a:schemeClr val="tx1"/>
                </a:solidFill>
              </a:rPr>
              <a:t>Updated mAEWing1 FEM v2.0 has the mass properties close with test data in both </a:t>
            </a:r>
            <a:r>
              <a:rPr lang="en-US" sz="2000" dirty="0" err="1" smtClean="0">
                <a:solidFill>
                  <a:schemeClr val="tx1"/>
                </a:solidFill>
              </a:rPr>
              <a:t>centerbody</a:t>
            </a:r>
            <a:r>
              <a:rPr lang="en-US" sz="2000" dirty="0" smtClean="0">
                <a:solidFill>
                  <a:schemeClr val="tx1"/>
                </a:solidFill>
              </a:rPr>
              <a:t>, wing and full model except 2.36% error in cg of full model. (probably error in the test wing error, or probably mass distribution has some changes for installed full model )</a:t>
            </a:r>
          </a:p>
          <a:p>
            <a:endParaRPr lang="en-US" sz="2000" dirty="0" smtClean="0">
              <a:solidFill>
                <a:schemeClr val="tx1"/>
              </a:solidFill>
            </a:endParaRPr>
          </a:p>
          <a:p>
            <a:r>
              <a:rPr lang="en-US" sz="2000" dirty="0" smtClean="0">
                <a:solidFill>
                  <a:schemeClr val="tx1"/>
                </a:solidFill>
              </a:rPr>
              <a:t>Most data including, geometry dimension for solid spars, wing attach, material density for solid spar, mass of servos, flaps, winglets, accelerometers are obtained from CAD model and test data. Point masses for wing form foam and cover fabric, location for most point mass elements are obtained from structural optimization</a:t>
            </a:r>
          </a:p>
          <a:p>
            <a:endParaRPr lang="en-US" sz="2000" dirty="0" smtClean="0">
              <a:solidFill>
                <a:schemeClr val="tx1"/>
              </a:solidFill>
            </a:endParaRPr>
          </a:p>
          <a:p>
            <a:r>
              <a:rPr lang="en-US" sz="2000" dirty="0" smtClean="0">
                <a:solidFill>
                  <a:schemeClr val="tx1"/>
                </a:solidFill>
              </a:rPr>
              <a:t>Update the beam properties EI and GJ based on test data of wing w/ spar#5.</a:t>
            </a:r>
          </a:p>
          <a:p>
            <a:endParaRPr lang="en-US" sz="2000" dirty="0" smtClean="0">
              <a:solidFill>
                <a:schemeClr val="tx1"/>
              </a:solidFill>
            </a:endParaRPr>
          </a:p>
          <a:p>
            <a:r>
              <a:rPr lang="en-US" sz="2000" dirty="0" smtClean="0">
                <a:solidFill>
                  <a:schemeClr val="tx1"/>
                </a:solidFill>
              </a:rPr>
              <a:t>Subject to update to match GVT mode frequencies and mode shapes</a:t>
            </a:r>
            <a:endParaRPr lang="en-US" sz="2000" dirty="0">
              <a:solidFill>
                <a:schemeClr val="tx1"/>
              </a:solidFill>
            </a:endParaRPr>
          </a:p>
        </p:txBody>
      </p:sp>
    </p:spTree>
    <p:extLst>
      <p:ext uri="{BB962C8B-B14F-4D97-AF65-F5344CB8AC3E}">
        <p14:creationId xmlns:p14="http://schemas.microsoft.com/office/powerpoint/2010/main" val="2199047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066800"/>
            <a:ext cx="7032246" cy="5274185"/>
          </a:xfrm>
        </p:spPr>
      </p:pic>
    </p:spTree>
    <p:extLst>
      <p:ext uri="{BB962C8B-B14F-4D97-AF65-F5344CB8AC3E}">
        <p14:creationId xmlns:p14="http://schemas.microsoft.com/office/powerpoint/2010/main" val="376359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mAEWing1 FEM v2</a:t>
            </a:r>
            <a:endParaRPr lang="en-US" dirty="0"/>
          </a:p>
        </p:txBody>
      </p:sp>
      <p:sp>
        <p:nvSpPr>
          <p:cNvPr id="5" name="TextBox 4"/>
          <p:cNvSpPr txBox="1"/>
          <p:nvPr/>
        </p:nvSpPr>
        <p:spPr>
          <a:xfrm>
            <a:off x="2286000" y="3048000"/>
            <a:ext cx="4724400" cy="369332"/>
          </a:xfrm>
          <a:prstGeom prst="rect">
            <a:avLst/>
          </a:prstGeom>
          <a:noFill/>
        </p:spPr>
        <p:txBody>
          <a:bodyPr wrap="square" rtlCol="0">
            <a:spAutoFit/>
          </a:bodyPr>
          <a:lstStyle/>
          <a:p>
            <a:pPr algn="ctr"/>
            <a:r>
              <a:rPr lang="en-US" b="1" dirty="0" smtClean="0"/>
              <a:t>Modes and Natural frequency (Hz)</a:t>
            </a:r>
            <a:endParaRPr lang="en-US" b="1" dirty="0"/>
          </a:p>
        </p:txBody>
      </p:sp>
      <p:sp>
        <p:nvSpPr>
          <p:cNvPr id="9" name="TextBox 8"/>
          <p:cNvSpPr txBox="1"/>
          <p:nvPr/>
        </p:nvSpPr>
        <p:spPr>
          <a:xfrm>
            <a:off x="2057400" y="609600"/>
            <a:ext cx="4724400" cy="369332"/>
          </a:xfrm>
          <a:prstGeom prst="rect">
            <a:avLst/>
          </a:prstGeom>
          <a:noFill/>
        </p:spPr>
        <p:txBody>
          <a:bodyPr wrap="square" rtlCol="0">
            <a:spAutoFit/>
          </a:bodyPr>
          <a:lstStyle/>
          <a:p>
            <a:pPr algn="ctr"/>
            <a:r>
              <a:rPr lang="en-US" b="1" dirty="0" smtClean="0"/>
              <a:t>Mass Properties</a:t>
            </a:r>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3673423021"/>
              </p:ext>
            </p:extLst>
          </p:nvPr>
        </p:nvGraphicFramePr>
        <p:xfrm>
          <a:off x="1371600" y="3417332"/>
          <a:ext cx="6801024" cy="2983468"/>
        </p:xfrm>
        <a:graphic>
          <a:graphicData uri="http://schemas.openxmlformats.org/presentationml/2006/ole">
            <mc:AlternateContent xmlns:mc="http://schemas.openxmlformats.org/markup-compatibility/2006">
              <mc:Choice xmlns:v="urn:schemas-microsoft-com:vml" Requires="v">
                <p:oleObj spid="_x0000_s1090" name="Worksheet" r:id="rId3" imgW="4038487" imgH="1771785" progId="Excel.Sheet.12">
                  <p:embed/>
                </p:oleObj>
              </mc:Choice>
              <mc:Fallback>
                <p:oleObj name="Worksheet" r:id="rId3" imgW="4038487" imgH="1771785" progId="Excel.Sheet.12">
                  <p:embed/>
                  <p:pic>
                    <p:nvPicPr>
                      <p:cNvPr id="0" name=""/>
                      <p:cNvPicPr/>
                      <p:nvPr/>
                    </p:nvPicPr>
                    <p:blipFill>
                      <a:blip r:embed="rId4"/>
                      <a:stretch>
                        <a:fillRect/>
                      </a:stretch>
                    </p:blipFill>
                    <p:spPr>
                      <a:xfrm>
                        <a:off x="1371600" y="3417332"/>
                        <a:ext cx="6801024" cy="2983468"/>
                      </a:xfrm>
                      <a:prstGeom prst="rect">
                        <a:avLst/>
                      </a:prstGeom>
                      <a:solidFill>
                        <a:schemeClr val="accent2">
                          <a:lumMod val="20000"/>
                          <a:lumOff val="80000"/>
                        </a:schemeClr>
                      </a:solidFill>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60740821"/>
              </p:ext>
            </p:extLst>
          </p:nvPr>
        </p:nvGraphicFramePr>
        <p:xfrm>
          <a:off x="229875" y="980787"/>
          <a:ext cx="8728736" cy="1982351"/>
        </p:xfrm>
        <a:graphic>
          <a:graphicData uri="http://schemas.openxmlformats.org/presentationml/2006/ole">
            <mc:AlternateContent xmlns:mc="http://schemas.openxmlformats.org/markup-compatibility/2006">
              <mc:Choice xmlns:v="urn:schemas-microsoft-com:vml" Requires="v">
                <p:oleObj spid="_x0000_s1091" name="Worksheet" r:id="rId5" imgW="5200599" imgH="1181100" progId="Excel.Sheet.12">
                  <p:embed/>
                </p:oleObj>
              </mc:Choice>
              <mc:Fallback>
                <p:oleObj name="Worksheet" r:id="rId5" imgW="5200599" imgH="1181100" progId="Excel.Sheet.12">
                  <p:embed/>
                  <p:pic>
                    <p:nvPicPr>
                      <p:cNvPr id="0" name=""/>
                      <p:cNvPicPr/>
                      <p:nvPr/>
                    </p:nvPicPr>
                    <p:blipFill>
                      <a:blip r:embed="rId6"/>
                      <a:stretch>
                        <a:fillRect/>
                      </a:stretch>
                    </p:blipFill>
                    <p:spPr>
                      <a:xfrm>
                        <a:off x="229875" y="980787"/>
                        <a:ext cx="8728736" cy="1982351"/>
                      </a:xfrm>
                      <a:prstGeom prst="rect">
                        <a:avLst/>
                      </a:prstGeom>
                    </p:spPr>
                  </p:pic>
                </p:oleObj>
              </mc:Fallback>
            </mc:AlternateContent>
          </a:graphicData>
        </a:graphic>
      </p:graphicFrame>
    </p:spTree>
    <p:extLst>
      <p:ext uri="{BB962C8B-B14F-4D97-AF65-F5344CB8AC3E}">
        <p14:creationId xmlns:p14="http://schemas.microsoft.com/office/powerpoint/2010/main" val="3823115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EI and GJ</a:t>
            </a:r>
            <a:endParaRPr lang="en-US" dirty="0"/>
          </a:p>
        </p:txBody>
      </p:sp>
      <p:sp>
        <p:nvSpPr>
          <p:cNvPr id="8" name="TextBox 7"/>
          <p:cNvSpPr txBox="1"/>
          <p:nvPr/>
        </p:nvSpPr>
        <p:spPr>
          <a:xfrm>
            <a:off x="1981200" y="733425"/>
            <a:ext cx="5648325" cy="369332"/>
          </a:xfrm>
          <a:prstGeom prst="rect">
            <a:avLst/>
          </a:prstGeom>
          <a:noFill/>
        </p:spPr>
        <p:txBody>
          <a:bodyPr wrap="square" rtlCol="0">
            <a:spAutoFit/>
          </a:bodyPr>
          <a:lstStyle/>
          <a:p>
            <a:r>
              <a:rPr lang="en-US" b="1" dirty="0" smtClean="0">
                <a:solidFill>
                  <a:schemeClr val="accent6"/>
                </a:solidFill>
              </a:rPr>
              <a:t>Test EI and GJ of complete wing, received July 17</a:t>
            </a:r>
            <a:endParaRPr lang="en-US" b="1" dirty="0">
              <a:solidFill>
                <a:schemeClr val="accent6"/>
              </a:solidFill>
            </a:endParaRPr>
          </a:p>
        </p:txBody>
      </p:sp>
      <p:sp>
        <p:nvSpPr>
          <p:cNvPr id="11" name="TextBox 10"/>
          <p:cNvSpPr txBox="1"/>
          <p:nvPr/>
        </p:nvSpPr>
        <p:spPr>
          <a:xfrm>
            <a:off x="561975" y="3181350"/>
            <a:ext cx="7924800" cy="369332"/>
          </a:xfrm>
          <a:prstGeom prst="rect">
            <a:avLst/>
          </a:prstGeom>
          <a:noFill/>
        </p:spPr>
        <p:txBody>
          <a:bodyPr wrap="square" rtlCol="0">
            <a:spAutoFit/>
          </a:bodyPr>
          <a:lstStyle/>
          <a:p>
            <a:pPr algn="ctr"/>
            <a:r>
              <a:rPr lang="en-US" b="1" dirty="0" smtClean="0">
                <a:solidFill>
                  <a:schemeClr val="accent6"/>
                </a:solidFill>
              </a:rPr>
              <a:t>The first 6 elastic mode frequencies (Hz) for </a:t>
            </a:r>
            <a:r>
              <a:rPr lang="en-US" b="1" u="sng" dirty="0" smtClean="0">
                <a:solidFill>
                  <a:schemeClr val="accent6"/>
                </a:solidFill>
              </a:rPr>
              <a:t>rigid wing (w/o foam cuts)</a:t>
            </a:r>
            <a:endParaRPr lang="en-US" b="1" u="sng" dirty="0">
              <a:solidFill>
                <a:schemeClr val="accent6"/>
              </a:solidFill>
            </a:endParaRPr>
          </a:p>
        </p:txBody>
      </p:sp>
      <p:sp>
        <p:nvSpPr>
          <p:cNvPr id="13" name="TextBox 12"/>
          <p:cNvSpPr txBox="1"/>
          <p:nvPr/>
        </p:nvSpPr>
        <p:spPr>
          <a:xfrm>
            <a:off x="228600" y="4724400"/>
            <a:ext cx="8229600" cy="369332"/>
          </a:xfrm>
          <a:prstGeom prst="rect">
            <a:avLst/>
          </a:prstGeom>
          <a:noFill/>
        </p:spPr>
        <p:txBody>
          <a:bodyPr wrap="square" rtlCol="0">
            <a:spAutoFit/>
          </a:bodyPr>
          <a:lstStyle/>
          <a:p>
            <a:pPr algn="ctr"/>
            <a:r>
              <a:rPr lang="en-US" b="1" dirty="0" smtClean="0">
                <a:solidFill>
                  <a:schemeClr val="accent6"/>
                </a:solidFill>
              </a:rPr>
              <a:t>The first 6 elastic mode frequencies (Hz) for </a:t>
            </a:r>
            <a:r>
              <a:rPr lang="en-US" b="1" u="sng" dirty="0" smtClean="0">
                <a:solidFill>
                  <a:schemeClr val="accent6"/>
                </a:solidFill>
              </a:rPr>
              <a:t>flexible wing (w/ foam cuts)</a:t>
            </a:r>
            <a:endParaRPr lang="en-US" b="1" u="sng" dirty="0">
              <a:solidFill>
                <a:schemeClr val="accent6"/>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3749357314"/>
              </p:ext>
            </p:extLst>
          </p:nvPr>
        </p:nvGraphicFramePr>
        <p:xfrm>
          <a:off x="561975" y="3733800"/>
          <a:ext cx="8152171" cy="838200"/>
        </p:xfrm>
        <a:graphic>
          <a:graphicData uri="http://schemas.openxmlformats.org/presentationml/2006/ole">
            <mc:AlternateContent xmlns:mc="http://schemas.openxmlformats.org/markup-compatibility/2006">
              <mc:Choice xmlns:v="urn:schemas-microsoft-com:vml" Requires="v">
                <p:oleObj spid="_x0000_s6178" name="Worksheet" r:id="rId3" imgW="5743567" imgH="590685" progId="Excel.Sheet.12">
                  <p:embed/>
                </p:oleObj>
              </mc:Choice>
              <mc:Fallback>
                <p:oleObj name="Worksheet" r:id="rId3" imgW="5743567" imgH="590685" progId="Excel.Sheet.12">
                  <p:embed/>
                  <p:pic>
                    <p:nvPicPr>
                      <p:cNvPr id="0" name=""/>
                      <p:cNvPicPr/>
                      <p:nvPr/>
                    </p:nvPicPr>
                    <p:blipFill>
                      <a:blip r:embed="rId4"/>
                      <a:stretch>
                        <a:fillRect/>
                      </a:stretch>
                    </p:blipFill>
                    <p:spPr>
                      <a:xfrm>
                        <a:off x="561975" y="3733800"/>
                        <a:ext cx="8152171" cy="8382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883165874"/>
              </p:ext>
            </p:extLst>
          </p:nvPr>
        </p:nvGraphicFramePr>
        <p:xfrm>
          <a:off x="203200" y="5334000"/>
          <a:ext cx="8893277" cy="914400"/>
        </p:xfrm>
        <a:graphic>
          <a:graphicData uri="http://schemas.openxmlformats.org/presentationml/2006/ole">
            <mc:AlternateContent xmlns:mc="http://schemas.openxmlformats.org/markup-compatibility/2006">
              <mc:Choice xmlns:v="urn:schemas-microsoft-com:vml" Requires="v">
                <p:oleObj spid="_x0000_s6179" name="Worksheet" r:id="rId5" imgW="5743567" imgH="590685" progId="Excel.Sheet.12">
                  <p:embed/>
                </p:oleObj>
              </mc:Choice>
              <mc:Fallback>
                <p:oleObj name="Worksheet" r:id="rId5" imgW="5743567" imgH="590685" progId="Excel.Sheet.12">
                  <p:embed/>
                  <p:pic>
                    <p:nvPicPr>
                      <p:cNvPr id="0" name=""/>
                      <p:cNvPicPr/>
                      <p:nvPr/>
                    </p:nvPicPr>
                    <p:blipFill>
                      <a:blip r:embed="rId6"/>
                      <a:stretch>
                        <a:fillRect/>
                      </a:stretch>
                    </p:blipFill>
                    <p:spPr>
                      <a:xfrm>
                        <a:off x="203200" y="5334000"/>
                        <a:ext cx="8893277" cy="914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959378214"/>
              </p:ext>
            </p:extLst>
          </p:nvPr>
        </p:nvGraphicFramePr>
        <p:xfrm>
          <a:off x="219786" y="1143000"/>
          <a:ext cx="8695614" cy="1984342"/>
        </p:xfrm>
        <a:graphic>
          <a:graphicData uri="http://schemas.openxmlformats.org/presentationml/2006/ole">
            <mc:AlternateContent xmlns:mc="http://schemas.openxmlformats.org/markup-compatibility/2006">
              <mc:Choice xmlns:v="urn:schemas-microsoft-com:vml" Requires="v">
                <p:oleObj spid="_x0000_s6180" name="Worksheet" r:id="rId7" imgW="5133877" imgH="1171643" progId="Excel.Sheet.12">
                  <p:embed/>
                </p:oleObj>
              </mc:Choice>
              <mc:Fallback>
                <p:oleObj name="Worksheet" r:id="rId7" imgW="5133877" imgH="1171643" progId="Excel.Sheet.12">
                  <p:embed/>
                  <p:pic>
                    <p:nvPicPr>
                      <p:cNvPr id="0" name=""/>
                      <p:cNvPicPr/>
                      <p:nvPr/>
                    </p:nvPicPr>
                    <p:blipFill>
                      <a:blip r:embed="rId8"/>
                      <a:stretch>
                        <a:fillRect/>
                      </a:stretch>
                    </p:blipFill>
                    <p:spPr>
                      <a:xfrm>
                        <a:off x="219786" y="1143000"/>
                        <a:ext cx="8695614" cy="1984342"/>
                      </a:xfrm>
                      <a:prstGeom prst="rect">
                        <a:avLst/>
                      </a:prstGeom>
                    </p:spPr>
                  </p:pic>
                </p:oleObj>
              </mc:Fallback>
            </mc:AlternateContent>
          </a:graphicData>
        </a:graphic>
      </p:graphicFrame>
    </p:spTree>
    <p:extLst>
      <p:ext uri="{BB962C8B-B14F-4D97-AF65-F5344CB8AC3E}">
        <p14:creationId xmlns:p14="http://schemas.microsoft.com/office/powerpoint/2010/main" val="3880366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Rigid wing mode shapes</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14375" y="695692"/>
            <a:ext cx="3209290" cy="192024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3" y="685800"/>
            <a:ext cx="3209925" cy="1972042"/>
          </a:xfrm>
          <a:prstGeom prst="rect">
            <a:avLst/>
          </a:prstGeom>
          <a:noFill/>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719455" y="2590800"/>
            <a:ext cx="3194685" cy="20116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8597" y="2667000"/>
            <a:ext cx="3233876" cy="1998208"/>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724" y="4504958"/>
            <a:ext cx="3199474" cy="201819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1464" y="4505880"/>
            <a:ext cx="3242855" cy="2018190"/>
          </a:xfrm>
          <a:prstGeom prst="rect">
            <a:avLst/>
          </a:prstGeom>
        </p:spPr>
      </p:pic>
      <p:sp>
        <p:nvSpPr>
          <p:cNvPr id="10" name="TextBox 9"/>
          <p:cNvSpPr txBox="1"/>
          <p:nvPr/>
        </p:nvSpPr>
        <p:spPr>
          <a:xfrm>
            <a:off x="1905000" y="1819275"/>
            <a:ext cx="1295400" cy="646331"/>
          </a:xfrm>
          <a:prstGeom prst="rect">
            <a:avLst/>
          </a:prstGeom>
          <a:solidFill>
            <a:schemeClr val="tx1"/>
          </a:solidFill>
        </p:spPr>
        <p:txBody>
          <a:bodyPr wrap="square" rtlCol="0">
            <a:spAutoFit/>
          </a:bodyPr>
          <a:lstStyle/>
          <a:p>
            <a:r>
              <a:rPr lang="en-US" b="1" dirty="0" smtClean="0">
                <a:solidFill>
                  <a:schemeClr val="bg1"/>
                </a:solidFill>
              </a:rPr>
              <a:t>1</a:t>
            </a:r>
            <a:r>
              <a:rPr lang="en-US" b="1" baseline="30000" dirty="0" smtClean="0">
                <a:solidFill>
                  <a:schemeClr val="bg1"/>
                </a:solidFill>
              </a:rPr>
              <a:t>st</a:t>
            </a:r>
            <a:r>
              <a:rPr lang="en-US" b="1" dirty="0" smtClean="0">
                <a:solidFill>
                  <a:schemeClr val="bg1"/>
                </a:solidFill>
              </a:rPr>
              <a:t> SB</a:t>
            </a:r>
          </a:p>
          <a:p>
            <a:r>
              <a:rPr lang="en-US" b="1" dirty="0" smtClean="0">
                <a:solidFill>
                  <a:schemeClr val="bg1"/>
                </a:solidFill>
              </a:rPr>
              <a:t>6.62 Hz</a:t>
            </a:r>
            <a:endParaRPr lang="en-US" b="1" dirty="0">
              <a:solidFill>
                <a:schemeClr val="bg1"/>
              </a:solidFill>
            </a:endParaRPr>
          </a:p>
        </p:txBody>
      </p:sp>
      <p:sp>
        <p:nvSpPr>
          <p:cNvPr id="11" name="TextBox 10"/>
          <p:cNvSpPr txBox="1"/>
          <p:nvPr/>
        </p:nvSpPr>
        <p:spPr>
          <a:xfrm>
            <a:off x="5715000" y="1847850"/>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1</a:t>
            </a:r>
            <a:r>
              <a:rPr lang="en-US" baseline="30000" dirty="0" smtClean="0"/>
              <a:t>st</a:t>
            </a:r>
            <a:r>
              <a:rPr lang="en-US" dirty="0" smtClean="0"/>
              <a:t> ASB</a:t>
            </a:r>
          </a:p>
          <a:p>
            <a:r>
              <a:rPr lang="en-US" dirty="0" smtClean="0"/>
              <a:t>9.35 Hz</a:t>
            </a:r>
            <a:endParaRPr lang="en-US" dirty="0"/>
          </a:p>
        </p:txBody>
      </p:sp>
      <p:sp>
        <p:nvSpPr>
          <p:cNvPr id="12" name="TextBox 11"/>
          <p:cNvSpPr txBox="1"/>
          <p:nvPr/>
        </p:nvSpPr>
        <p:spPr>
          <a:xfrm>
            <a:off x="1905000" y="3619381"/>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1</a:t>
            </a:r>
            <a:r>
              <a:rPr lang="en-US" baseline="30000" dirty="0" smtClean="0"/>
              <a:t>st</a:t>
            </a:r>
            <a:r>
              <a:rPr lang="en-US" dirty="0" smtClean="0"/>
              <a:t>  ST</a:t>
            </a:r>
          </a:p>
          <a:p>
            <a:r>
              <a:rPr lang="en-US" dirty="0" smtClean="0"/>
              <a:t>17.25 Hz</a:t>
            </a:r>
            <a:endParaRPr lang="en-US" dirty="0"/>
          </a:p>
        </p:txBody>
      </p:sp>
      <p:sp>
        <p:nvSpPr>
          <p:cNvPr id="13" name="TextBox 12"/>
          <p:cNvSpPr txBox="1"/>
          <p:nvPr/>
        </p:nvSpPr>
        <p:spPr>
          <a:xfrm>
            <a:off x="5791200" y="3684133"/>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1</a:t>
            </a:r>
            <a:r>
              <a:rPr lang="en-US" baseline="30000" dirty="0" smtClean="0"/>
              <a:t>st</a:t>
            </a:r>
            <a:r>
              <a:rPr lang="en-US" dirty="0" smtClean="0"/>
              <a:t>  AST</a:t>
            </a:r>
          </a:p>
          <a:p>
            <a:r>
              <a:rPr lang="en-US" dirty="0" smtClean="0"/>
              <a:t>16.16 Hz</a:t>
            </a:r>
            <a:endParaRPr lang="en-US" dirty="0"/>
          </a:p>
        </p:txBody>
      </p:sp>
      <p:sp>
        <p:nvSpPr>
          <p:cNvPr id="14" name="TextBox 13"/>
          <p:cNvSpPr txBox="1"/>
          <p:nvPr/>
        </p:nvSpPr>
        <p:spPr>
          <a:xfrm>
            <a:off x="5772150" y="5657850"/>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2nd ASB</a:t>
            </a:r>
          </a:p>
          <a:p>
            <a:r>
              <a:rPr lang="en-US" dirty="0" smtClean="0"/>
              <a:t>24.14 Hz</a:t>
            </a:r>
            <a:endParaRPr lang="en-US" dirty="0"/>
          </a:p>
        </p:txBody>
      </p:sp>
      <p:sp>
        <p:nvSpPr>
          <p:cNvPr id="15" name="TextBox 14"/>
          <p:cNvSpPr txBox="1"/>
          <p:nvPr/>
        </p:nvSpPr>
        <p:spPr>
          <a:xfrm>
            <a:off x="1895475" y="5657850"/>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2</a:t>
            </a:r>
            <a:r>
              <a:rPr lang="en-US" baseline="30000" dirty="0" smtClean="0"/>
              <a:t>nd</a:t>
            </a:r>
            <a:r>
              <a:rPr lang="en-US" dirty="0" smtClean="0"/>
              <a:t>  SB</a:t>
            </a:r>
          </a:p>
          <a:p>
            <a:r>
              <a:rPr lang="en-US" dirty="0" smtClean="0"/>
              <a:t>20.15 Hz</a:t>
            </a:r>
            <a:endParaRPr lang="en-US" dirty="0"/>
          </a:p>
        </p:txBody>
      </p:sp>
    </p:spTree>
    <p:extLst>
      <p:ext uri="{BB962C8B-B14F-4D97-AF65-F5344CB8AC3E}">
        <p14:creationId xmlns:p14="http://schemas.microsoft.com/office/powerpoint/2010/main" val="159738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Rigid wing mode shapes</a:t>
            </a:r>
            <a:endParaRPr lang="en-US" dirty="0"/>
          </a:p>
        </p:txBody>
      </p:sp>
      <p:pic>
        <p:nvPicPr>
          <p:cNvPr id="3" name="Picture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00" y="2346602"/>
            <a:ext cx="4978051" cy="2787101"/>
          </a:xfrm>
          <a:prstGeom prst="rect">
            <a:avLst/>
          </a:prstGeom>
        </p:spPr>
      </p:pic>
      <p:sp>
        <p:nvSpPr>
          <p:cNvPr id="16" name="TextBox 15"/>
          <p:cNvSpPr txBox="1"/>
          <p:nvPr/>
        </p:nvSpPr>
        <p:spPr>
          <a:xfrm>
            <a:off x="1943100" y="4279889"/>
            <a:ext cx="1295400" cy="646331"/>
          </a:xfrm>
          <a:prstGeom prst="rect">
            <a:avLst/>
          </a:prstGeom>
          <a:solidFill>
            <a:schemeClr val="tx1"/>
          </a:solidFill>
        </p:spPr>
        <p:txBody>
          <a:bodyPr wrap="square" rtlCol="0">
            <a:spAutoFit/>
          </a:bodyPr>
          <a:lstStyle/>
          <a:p>
            <a:r>
              <a:rPr lang="en-US" b="1" dirty="0" smtClean="0">
                <a:solidFill>
                  <a:schemeClr val="bg1"/>
                </a:solidFill>
              </a:rPr>
              <a:t>1</a:t>
            </a:r>
            <a:r>
              <a:rPr lang="en-US" b="1" baseline="30000" dirty="0" smtClean="0">
                <a:solidFill>
                  <a:schemeClr val="bg1"/>
                </a:solidFill>
              </a:rPr>
              <a:t>st</a:t>
            </a:r>
            <a:r>
              <a:rPr lang="en-US" b="1" dirty="0" smtClean="0">
                <a:solidFill>
                  <a:schemeClr val="bg1"/>
                </a:solidFill>
              </a:rPr>
              <a:t> SB</a:t>
            </a:r>
          </a:p>
          <a:p>
            <a:r>
              <a:rPr lang="en-US" b="1" dirty="0" smtClean="0">
                <a:solidFill>
                  <a:schemeClr val="bg1"/>
                </a:solidFill>
              </a:rPr>
              <a:t>6.62 Hz</a:t>
            </a:r>
            <a:endParaRPr lang="en-US" b="1" dirty="0">
              <a:solidFill>
                <a:schemeClr val="bg1"/>
              </a:solidFill>
            </a:endParaRPr>
          </a:p>
        </p:txBody>
      </p:sp>
      <p:pic>
        <p:nvPicPr>
          <p:cNvPr id="17" name="Picture 1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43780" y="2198141"/>
            <a:ext cx="5209720" cy="2876199"/>
          </a:xfrm>
          <a:prstGeom prst="rect">
            <a:avLst/>
          </a:prstGeom>
        </p:spPr>
      </p:pic>
      <p:sp>
        <p:nvSpPr>
          <p:cNvPr id="18" name="TextBox 17"/>
          <p:cNvSpPr txBox="1"/>
          <p:nvPr/>
        </p:nvSpPr>
        <p:spPr>
          <a:xfrm>
            <a:off x="5829300" y="4265812"/>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1</a:t>
            </a:r>
            <a:r>
              <a:rPr lang="en-US" baseline="30000" dirty="0" smtClean="0"/>
              <a:t>st</a:t>
            </a:r>
            <a:r>
              <a:rPr lang="en-US" dirty="0" smtClean="0"/>
              <a:t> ASB</a:t>
            </a:r>
          </a:p>
          <a:p>
            <a:r>
              <a:rPr lang="en-US" dirty="0" smtClean="0"/>
              <a:t>9.35 Hz</a:t>
            </a:r>
            <a:endParaRPr lang="en-US" dirty="0"/>
          </a:p>
        </p:txBody>
      </p:sp>
    </p:spTree>
    <p:extLst>
      <p:ext uri="{BB962C8B-B14F-4D97-AF65-F5344CB8AC3E}">
        <p14:creationId xmlns:p14="http://schemas.microsoft.com/office/powerpoint/2010/main" val="1498993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Rigid wing mode shapes</a:t>
            </a:r>
            <a:endParaRPr lang="en-US" dirty="0"/>
          </a:p>
        </p:txBody>
      </p:sp>
      <p:pic>
        <p:nvPicPr>
          <p:cNvPr id="19" name="Picture 1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1" y="2135961"/>
            <a:ext cx="4834499" cy="2607141"/>
          </a:xfrm>
          <a:prstGeom prst="rect">
            <a:avLst/>
          </a:prstGeom>
        </p:spPr>
      </p:pic>
      <p:sp>
        <p:nvSpPr>
          <p:cNvPr id="20" name="TextBox 19"/>
          <p:cNvSpPr txBox="1"/>
          <p:nvPr/>
        </p:nvSpPr>
        <p:spPr>
          <a:xfrm>
            <a:off x="1905000" y="3870531"/>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1</a:t>
            </a:r>
            <a:r>
              <a:rPr lang="en-US" baseline="30000" dirty="0" smtClean="0"/>
              <a:t>st</a:t>
            </a:r>
            <a:r>
              <a:rPr lang="en-US" dirty="0" smtClean="0"/>
              <a:t>  ST</a:t>
            </a:r>
          </a:p>
          <a:p>
            <a:r>
              <a:rPr lang="en-US" dirty="0" smtClean="0"/>
              <a:t>17.25 Hz</a:t>
            </a:r>
            <a:endParaRPr lang="en-US" dirty="0"/>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10000" y="1798315"/>
            <a:ext cx="5161550" cy="3104578"/>
          </a:xfrm>
          <a:prstGeom prst="rect">
            <a:avLst/>
          </a:prstGeom>
        </p:spPr>
      </p:pic>
      <p:sp>
        <p:nvSpPr>
          <p:cNvPr id="22" name="TextBox 21"/>
          <p:cNvSpPr txBox="1"/>
          <p:nvPr/>
        </p:nvSpPr>
        <p:spPr>
          <a:xfrm>
            <a:off x="5943600" y="4038703"/>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1</a:t>
            </a:r>
            <a:r>
              <a:rPr lang="en-US" baseline="30000" dirty="0" smtClean="0"/>
              <a:t>st</a:t>
            </a:r>
            <a:r>
              <a:rPr lang="en-US" dirty="0" smtClean="0"/>
              <a:t>  AST</a:t>
            </a:r>
          </a:p>
          <a:p>
            <a:r>
              <a:rPr lang="en-US" dirty="0" smtClean="0"/>
              <a:t>16.16 Hz</a:t>
            </a:r>
            <a:endParaRPr lang="en-US" dirty="0"/>
          </a:p>
        </p:txBody>
      </p:sp>
    </p:spTree>
    <p:extLst>
      <p:ext uri="{BB962C8B-B14F-4D97-AF65-F5344CB8AC3E}">
        <p14:creationId xmlns:p14="http://schemas.microsoft.com/office/powerpoint/2010/main" val="13933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Rigid wing mode shapes</a:t>
            </a:r>
            <a:endParaRPr lang="en-US" dirty="0"/>
          </a:p>
        </p:txBody>
      </p:sp>
      <p:pic>
        <p:nvPicPr>
          <p:cNvPr id="23" name="Picture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50" y="2251129"/>
            <a:ext cx="5161550" cy="2731730"/>
          </a:xfrm>
          <a:prstGeom prst="rect">
            <a:avLst/>
          </a:prstGeom>
        </p:spPr>
      </p:pic>
      <p:sp>
        <p:nvSpPr>
          <p:cNvPr id="24" name="TextBox 23"/>
          <p:cNvSpPr txBox="1"/>
          <p:nvPr/>
        </p:nvSpPr>
        <p:spPr>
          <a:xfrm>
            <a:off x="1902325" y="4099785"/>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2</a:t>
            </a:r>
            <a:r>
              <a:rPr lang="en-US" baseline="30000" dirty="0" smtClean="0"/>
              <a:t>nd</a:t>
            </a:r>
            <a:r>
              <a:rPr lang="en-US" dirty="0" smtClean="0"/>
              <a:t>  SB</a:t>
            </a:r>
          </a:p>
          <a:p>
            <a:r>
              <a:rPr lang="en-US" dirty="0" smtClean="0"/>
              <a:t>20.15 Hz</a:t>
            </a:r>
            <a:endParaRPr lang="en-US" dirty="0"/>
          </a:p>
        </p:txBody>
      </p: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29000" y="2057400"/>
            <a:ext cx="5677705" cy="3061821"/>
          </a:xfrm>
          <a:prstGeom prst="rect">
            <a:avLst/>
          </a:prstGeom>
        </p:spPr>
      </p:pic>
      <p:sp>
        <p:nvSpPr>
          <p:cNvPr id="26" name="TextBox 25"/>
          <p:cNvSpPr txBox="1"/>
          <p:nvPr/>
        </p:nvSpPr>
        <p:spPr>
          <a:xfrm>
            <a:off x="5791200" y="4099785"/>
            <a:ext cx="1295400" cy="646331"/>
          </a:xfrm>
          <a:prstGeom prst="rect">
            <a:avLst/>
          </a:prstGeom>
          <a:solidFill>
            <a:schemeClr val="tx1"/>
          </a:solidFill>
        </p:spPr>
        <p:txBody>
          <a:bodyPr wrap="square" rtlCol="0">
            <a:spAutoFit/>
          </a:bodyPr>
          <a:lstStyle>
            <a:defPPr>
              <a:defRPr lang="en-US"/>
            </a:defPPr>
            <a:lvl1pPr>
              <a:defRPr b="1">
                <a:solidFill>
                  <a:schemeClr val="bg1"/>
                </a:solidFill>
              </a:defRPr>
            </a:lvl1pPr>
          </a:lstStyle>
          <a:p>
            <a:r>
              <a:rPr lang="en-US" dirty="0" smtClean="0"/>
              <a:t>2nd ASB</a:t>
            </a:r>
          </a:p>
          <a:p>
            <a:r>
              <a:rPr lang="en-US" dirty="0" smtClean="0"/>
              <a:t>24.14 Hz</a:t>
            </a:r>
            <a:endParaRPr lang="en-US" dirty="0"/>
          </a:p>
        </p:txBody>
      </p:sp>
    </p:spTree>
    <p:extLst>
      <p:ext uri="{BB962C8B-B14F-4D97-AF65-F5344CB8AC3E}">
        <p14:creationId xmlns:p14="http://schemas.microsoft.com/office/powerpoint/2010/main" val="13933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Flexible wing mode shapes, 7</a:t>
            </a:r>
            <a:endParaRPr lang="en-US" dirty="0"/>
          </a:p>
        </p:txBody>
      </p:sp>
      <p:pic>
        <p:nvPicPr>
          <p:cNvPr id="10" name="Picture 9"/>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 y="875616"/>
            <a:ext cx="9144002" cy="5533259"/>
          </a:xfrm>
          <a:prstGeom prst="rect">
            <a:avLst/>
          </a:prstGeom>
        </p:spPr>
      </p:pic>
      <p:sp>
        <p:nvSpPr>
          <p:cNvPr id="12" name="TextBox 11"/>
          <p:cNvSpPr txBox="1"/>
          <p:nvPr/>
        </p:nvSpPr>
        <p:spPr>
          <a:xfrm>
            <a:off x="533400" y="1600200"/>
            <a:ext cx="1905000" cy="954107"/>
          </a:xfrm>
          <a:prstGeom prst="rect">
            <a:avLst/>
          </a:prstGeom>
          <a:noFill/>
        </p:spPr>
        <p:txBody>
          <a:bodyPr wrap="square" rtlCol="0">
            <a:spAutoFit/>
          </a:bodyPr>
          <a:lstStyle/>
          <a:p>
            <a:r>
              <a:rPr lang="en-US" sz="2800" b="1" dirty="0" smtClean="0"/>
              <a:t>1</a:t>
            </a:r>
            <a:r>
              <a:rPr lang="en-US" sz="2800" b="1" baseline="30000" dirty="0" smtClean="0"/>
              <a:t>st</a:t>
            </a:r>
            <a:r>
              <a:rPr lang="en-US" sz="2800" b="1" dirty="0" smtClean="0"/>
              <a:t> SB</a:t>
            </a:r>
          </a:p>
          <a:p>
            <a:r>
              <a:rPr lang="en-US" sz="2800" b="1" dirty="0" smtClean="0"/>
              <a:t>4.89 Hz</a:t>
            </a:r>
            <a:endParaRPr lang="en-US" sz="2800" b="1" dirty="0"/>
          </a:p>
        </p:txBody>
      </p:sp>
      <p:sp>
        <p:nvSpPr>
          <p:cNvPr id="13" name="Rounded Rectangle 12"/>
          <p:cNvSpPr/>
          <p:nvPr/>
        </p:nvSpPr>
        <p:spPr bwMode="auto">
          <a:xfrm>
            <a:off x="3822700" y="5181600"/>
            <a:ext cx="1488505" cy="468411"/>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2565450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VT-Template1">
  <a:themeElements>
    <a:clrScheme name="">
      <a:dk1>
        <a:srgbClr val="000000"/>
      </a:dk1>
      <a:lt1>
        <a:srgbClr val="FFFFFF"/>
      </a:lt1>
      <a:dk2>
        <a:srgbClr val="000000"/>
      </a:dk2>
      <a:lt2>
        <a:srgbClr val="919191"/>
      </a:lt2>
      <a:accent1>
        <a:srgbClr val="FFFFFF"/>
      </a:accent1>
      <a:accent2>
        <a:srgbClr val="00AE00"/>
      </a:accent2>
      <a:accent3>
        <a:srgbClr val="FFFFFF"/>
      </a:accent3>
      <a:accent4>
        <a:srgbClr val="000000"/>
      </a:accent4>
      <a:accent5>
        <a:srgbClr val="FFFFFF"/>
      </a:accent5>
      <a:accent6>
        <a:srgbClr val="009D00"/>
      </a:accent6>
      <a:hlink>
        <a:srgbClr val="FC0128"/>
      </a:hlink>
      <a:folHlink>
        <a:srgbClr val="CECECE"/>
      </a:folHlink>
    </a:clrScheme>
    <a:fontScheme name="VT-Templat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1"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1" i="0" u="none" strike="noStrike" cap="none" normalizeH="0" baseline="0">
            <a:ln>
              <a:noFill/>
            </a:ln>
            <a:solidFill>
              <a:schemeClr val="tx1"/>
            </a:solidFill>
            <a:effectLst/>
            <a:latin typeface="Arial" pitchFamily="-65" charset="0"/>
          </a:defRPr>
        </a:defPPr>
      </a:lstStyle>
    </a:lnDef>
  </a:objectDefaults>
  <a:extraClrSchemeLst>
    <a:extraClrScheme>
      <a:clrScheme name="VT-Templat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T-Templat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T-Templat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T-Templat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T-Templat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T-Templat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T-Templat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4771</TotalTime>
  <Words>908</Words>
  <Application>Microsoft Office PowerPoint</Application>
  <PresentationFormat>On-screen Show (4:3)</PresentationFormat>
  <Paragraphs>213</Paragraphs>
  <Slides>27</Slides>
  <Notes>4</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27</vt:i4>
      </vt:variant>
    </vt:vector>
  </HeadingPairs>
  <TitlesOfParts>
    <vt:vector size="30" baseType="lpstr">
      <vt:lpstr>VT-Template1</vt:lpstr>
      <vt:lpstr>Worksheet</vt:lpstr>
      <vt:lpstr>Microsoft Excel Worksheet</vt:lpstr>
      <vt:lpstr>Updated slides for PAAW Project</vt:lpstr>
      <vt:lpstr>mAEWing1 FEM v2</vt:lpstr>
      <vt:lpstr>mAEWing1 FEM v2</vt:lpstr>
      <vt:lpstr>Test EI and GJ</vt:lpstr>
      <vt:lpstr>Rigid wing mode shapes</vt:lpstr>
      <vt:lpstr>Rigid wing mode shapes</vt:lpstr>
      <vt:lpstr>Rigid wing mode shapes</vt:lpstr>
      <vt:lpstr>Rigid wing mode shapes</vt:lpstr>
      <vt:lpstr>Flexible wing mode shapes, 7</vt:lpstr>
      <vt:lpstr>Flexible wing mode shapes, 8</vt:lpstr>
      <vt:lpstr>Flexible wing mode shapes, 9</vt:lpstr>
      <vt:lpstr>Flexible wing mode shapes, 10</vt:lpstr>
      <vt:lpstr>Flexible wing mode shapes, 11</vt:lpstr>
      <vt:lpstr>Flexible wing mode shapes, 12</vt:lpstr>
      <vt:lpstr>PowerPoint Presentation</vt:lpstr>
      <vt:lpstr>mAEWing2 Lifting surface</vt:lpstr>
      <vt:lpstr>Minimal Induced Drag</vt:lpstr>
      <vt:lpstr>mAEWing2</vt:lpstr>
      <vt:lpstr>Geometry mAEWing2</vt:lpstr>
      <vt:lpstr>Next work</vt:lpstr>
      <vt:lpstr>Backup slides</vt:lpstr>
      <vt:lpstr>Calculate Ixx and Iyy for wing</vt:lpstr>
      <vt:lpstr>Updated mAEWing1 Wing</vt:lpstr>
      <vt:lpstr>Updated mAEWing1 Centerbody</vt:lpstr>
      <vt:lpstr>mAEWing2 Design</vt:lpstr>
      <vt:lpstr>Updated FEM Summary</vt:lpstr>
      <vt:lpstr>PowerPoint Presentation</vt:lpstr>
    </vt:vector>
  </TitlesOfParts>
  <Company>Virginia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Updated FEM v2</dc:title>
  <dc:creator>Wei Zhao</dc:creator>
  <cp:lastModifiedBy>Wei Zhao</cp:lastModifiedBy>
  <cp:revision>39</cp:revision>
  <dcterms:created xsi:type="dcterms:W3CDTF">2015-07-17T19:02:59Z</dcterms:created>
  <dcterms:modified xsi:type="dcterms:W3CDTF">2015-08-01T18:27:50Z</dcterms:modified>
</cp:coreProperties>
</file>